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127" r:id="rId2"/>
    <p:sldId id="1130" r:id="rId3"/>
    <p:sldId id="1131" r:id="rId4"/>
    <p:sldId id="1134" r:id="rId5"/>
    <p:sldId id="1135" r:id="rId6"/>
    <p:sldId id="1138" r:id="rId7"/>
    <p:sldId id="1139" r:id="rId8"/>
    <p:sldId id="1140" r:id="rId9"/>
    <p:sldId id="1144" r:id="rId10"/>
    <p:sldId id="1141" r:id="rId11"/>
    <p:sldId id="1143" r:id="rId12"/>
    <p:sldId id="1145" r:id="rId13"/>
    <p:sldId id="1148" r:id="rId14"/>
    <p:sldId id="1147" r:id="rId15"/>
    <p:sldId id="1152" r:id="rId16"/>
    <p:sldId id="1149" r:id="rId17"/>
    <p:sldId id="1151" r:id="rId18"/>
    <p:sldId id="1153" r:id="rId19"/>
    <p:sldId id="1154" r:id="rId20"/>
    <p:sldId id="1155" r:id="rId21"/>
    <p:sldId id="1094" r:id="rId22"/>
    <p:sldId id="1119" r:id="rId23"/>
    <p:sldId id="1157" r:id="rId24"/>
    <p:sldId id="1158" r:id="rId25"/>
    <p:sldId id="1159" r:id="rId26"/>
    <p:sldId id="1160" r:id="rId27"/>
    <p:sldId id="1161" r:id="rId28"/>
    <p:sldId id="1162" r:id="rId29"/>
    <p:sldId id="1163" r:id="rId30"/>
    <p:sldId id="1187" r:id="rId31"/>
    <p:sldId id="1188" r:id="rId32"/>
    <p:sldId id="1190" r:id="rId33"/>
    <p:sldId id="1193" r:id="rId34"/>
    <p:sldId id="1191" r:id="rId35"/>
    <p:sldId id="1164" r:id="rId36"/>
    <p:sldId id="116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0000"/>
    <a:srgbClr val="69A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4230" autoAdjust="0"/>
  </p:normalViewPr>
  <p:slideViewPr>
    <p:cSldViewPr snapToGrid="0" snapToObjects="1">
      <p:cViewPr varScale="1">
        <p:scale>
          <a:sx n="76" d="100"/>
          <a:sy n="76" d="100"/>
        </p:scale>
        <p:origin x="122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0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D9288-D002-A54D-B857-FF1478F6FECF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7D875-C30D-FB44-8439-A9F88E6E0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5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EB6EA-D1FD-BF43-BF37-8E2FCE1DD328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4D5E1-16EB-B147-AF65-130928C0A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80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66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40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748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24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9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61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50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69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4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036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17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4652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787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427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876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661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196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707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6929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60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196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68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425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123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267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2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200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15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764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6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33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10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83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051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44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60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7890F-74A4-4141-825D-C7B421DC7108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DE84-C446-EF46-9D45-BC814053A912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341A-585D-F74E-BBD0-F6262761FEA4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847B-52D5-194E-9F3C-6861C216A0A5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A61-70FE-C249-870B-89FABDF85926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DB8B-66ED-CE44-88E7-82D97B0C9DF3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70" indent="0">
              <a:buNone/>
              <a:defRPr sz="1800" b="1"/>
            </a:lvl3pPr>
            <a:lvl4pPr marL="1371554" indent="0">
              <a:buNone/>
              <a:defRPr sz="1600" b="1"/>
            </a:lvl4pPr>
            <a:lvl5pPr marL="1828738" indent="0">
              <a:buNone/>
              <a:defRPr sz="1600" b="1"/>
            </a:lvl5pPr>
            <a:lvl6pPr marL="2285923" indent="0">
              <a:buNone/>
              <a:defRPr sz="1600" b="1"/>
            </a:lvl6pPr>
            <a:lvl7pPr marL="2743108" indent="0">
              <a:buNone/>
              <a:defRPr sz="1600" b="1"/>
            </a:lvl7pPr>
            <a:lvl8pPr marL="3200293" indent="0">
              <a:buNone/>
              <a:defRPr sz="1600" b="1"/>
            </a:lvl8pPr>
            <a:lvl9pPr marL="36574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70" indent="0">
              <a:buNone/>
              <a:defRPr sz="1800" b="1"/>
            </a:lvl3pPr>
            <a:lvl4pPr marL="1371554" indent="0">
              <a:buNone/>
              <a:defRPr sz="1600" b="1"/>
            </a:lvl4pPr>
            <a:lvl5pPr marL="1828738" indent="0">
              <a:buNone/>
              <a:defRPr sz="1600" b="1"/>
            </a:lvl5pPr>
            <a:lvl6pPr marL="2285923" indent="0">
              <a:buNone/>
              <a:defRPr sz="1600" b="1"/>
            </a:lvl6pPr>
            <a:lvl7pPr marL="2743108" indent="0">
              <a:buNone/>
              <a:defRPr sz="1600" b="1"/>
            </a:lvl7pPr>
            <a:lvl8pPr marL="3200293" indent="0">
              <a:buNone/>
              <a:defRPr sz="1600" b="1"/>
            </a:lvl8pPr>
            <a:lvl9pPr marL="36574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85BE-1342-204F-8714-8BAAE722FE71}" type="datetime1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5E1D-4705-7647-AA09-EAC095A5C84C}" type="datetime1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26A9-9AA6-5C48-8CF5-81A2B98C7E9B}" type="datetime1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70" indent="0">
              <a:buNone/>
              <a:defRPr sz="1000"/>
            </a:lvl3pPr>
            <a:lvl4pPr marL="1371554" indent="0">
              <a:buNone/>
              <a:defRPr sz="900"/>
            </a:lvl4pPr>
            <a:lvl5pPr marL="1828738" indent="0">
              <a:buNone/>
              <a:defRPr sz="900"/>
            </a:lvl5pPr>
            <a:lvl6pPr marL="2285923" indent="0">
              <a:buNone/>
              <a:defRPr sz="900"/>
            </a:lvl6pPr>
            <a:lvl7pPr marL="2743108" indent="0">
              <a:buNone/>
              <a:defRPr sz="900"/>
            </a:lvl7pPr>
            <a:lvl8pPr marL="3200293" indent="0">
              <a:buNone/>
              <a:defRPr sz="900"/>
            </a:lvl8pPr>
            <a:lvl9pPr marL="36574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F42-4D89-3E47-932B-EF3CA29FD597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5" indent="0">
              <a:buNone/>
              <a:defRPr sz="2800"/>
            </a:lvl2pPr>
            <a:lvl3pPr marL="914370" indent="0">
              <a:buNone/>
              <a:defRPr sz="2400"/>
            </a:lvl3pPr>
            <a:lvl4pPr marL="1371554" indent="0">
              <a:buNone/>
              <a:defRPr sz="2000"/>
            </a:lvl4pPr>
            <a:lvl5pPr marL="1828738" indent="0">
              <a:buNone/>
              <a:defRPr sz="2000"/>
            </a:lvl5pPr>
            <a:lvl6pPr marL="2285923" indent="0">
              <a:buNone/>
              <a:defRPr sz="2000"/>
            </a:lvl6pPr>
            <a:lvl7pPr marL="2743108" indent="0">
              <a:buNone/>
              <a:defRPr sz="2000"/>
            </a:lvl7pPr>
            <a:lvl8pPr marL="3200293" indent="0">
              <a:buNone/>
              <a:defRPr sz="2000"/>
            </a:lvl8pPr>
            <a:lvl9pPr marL="365747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70" indent="0">
              <a:buNone/>
              <a:defRPr sz="1000"/>
            </a:lvl3pPr>
            <a:lvl4pPr marL="1371554" indent="0">
              <a:buNone/>
              <a:defRPr sz="900"/>
            </a:lvl4pPr>
            <a:lvl5pPr marL="1828738" indent="0">
              <a:buNone/>
              <a:defRPr sz="900"/>
            </a:lvl5pPr>
            <a:lvl6pPr marL="2285923" indent="0">
              <a:buNone/>
              <a:defRPr sz="900"/>
            </a:lvl6pPr>
            <a:lvl7pPr marL="2743108" indent="0">
              <a:buNone/>
              <a:defRPr sz="900"/>
            </a:lvl7pPr>
            <a:lvl8pPr marL="3200293" indent="0">
              <a:buNone/>
              <a:defRPr sz="900"/>
            </a:lvl8pPr>
            <a:lvl9pPr marL="36574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D5BDC-92F9-9345-8268-C1C4789FE7C7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8A6C0-E29E-B84C-9956-925BF5094D3E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13EC-677E-384F-B278-2939878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8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ctr" defTabSz="45718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9" indent="-342889" algn="l" defTabSz="4571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5" indent="-285741" algn="l" defTabSz="45718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2" indent="-228592" algn="l" defTabSz="4571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6" indent="-228592" algn="l" defTabSz="4571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31" indent="-228592" algn="l" defTabSz="45718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5" indent="-228592" algn="l" defTabSz="4571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0" indent="-228592" algn="l" defTabSz="4571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5" indent="-228592" algn="l" defTabSz="4571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70" indent="-228592" algn="l" defTabSz="4571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0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4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8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3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8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3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7" algn="l" defTabSz="4571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yourfashion6.blogspot.com/2011/06/2011-2112-levis-jeans-model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mymaughamcollection.blogspot.com/2013/07/ten-novels-and-their-authors-w-somerset.html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#typ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3.org/2000/01/rdf-schema#subClassO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4.jp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hyperlink" Target="https://www-sop.inria.fr/acacia/cours/essi2006/Scientific%20American_%20Feature%20Article_%20The%20Semantic%20Web_%20May%202001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www.cis.upenn.edu/~zives/research/dbpedia.pdf" TargetMode="Externa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motivation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A smart watch with a screen on it&#10;&#10;Description automatically generated">
            <a:extLst>
              <a:ext uri="{FF2B5EF4-FFF2-40B4-BE49-F238E27FC236}">
                <a16:creationId xmlns:a16="http://schemas.microsoft.com/office/drawing/2014/main" id="{5F7C4CF0-7171-46A8-463C-D439F876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5" y="1104619"/>
            <a:ext cx="1936432" cy="2395728"/>
          </a:xfrm>
          <a:prstGeom prst="rect">
            <a:avLst/>
          </a:prstGeom>
        </p:spPr>
      </p:pic>
      <p:pic>
        <p:nvPicPr>
          <p:cNvPr id="13" name="Picture 12" descr="A green and white cover with red letters&#10;&#10;Description automatically generated">
            <a:extLst>
              <a:ext uri="{FF2B5EF4-FFF2-40B4-BE49-F238E27FC236}">
                <a16:creationId xmlns:a16="http://schemas.microsoft.com/office/drawing/2014/main" id="{10D063DA-4CF0-AD38-A4DC-DB8B03C1C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19186" y="1104619"/>
            <a:ext cx="1563213" cy="239572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467D760-2FE3-246D-435D-C56678EEAEAC}"/>
              </a:ext>
            </a:extLst>
          </p:cNvPr>
          <p:cNvGrpSpPr/>
          <p:nvPr/>
        </p:nvGrpSpPr>
        <p:grpSpPr>
          <a:xfrm>
            <a:off x="602377" y="4039291"/>
            <a:ext cx="2420845" cy="793534"/>
            <a:chOff x="3345577" y="4039291"/>
            <a:chExt cx="2420845" cy="79353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799138B-2416-FB3F-DA86-3009BADB3800}"/>
                </a:ext>
              </a:extLst>
            </p:cNvPr>
            <p:cNvSpPr/>
            <p:nvPr/>
          </p:nvSpPr>
          <p:spPr>
            <a:xfrm>
              <a:off x="3806187" y="4502085"/>
              <a:ext cx="1454739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Smart Watches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789471B-1B9E-A40E-A3E6-5F420BD28BDC}"/>
                </a:ext>
              </a:extLst>
            </p:cNvPr>
            <p:cNvSpPr/>
            <p:nvPr/>
          </p:nvSpPr>
          <p:spPr>
            <a:xfrm>
              <a:off x="3345577" y="4039291"/>
              <a:ext cx="1071778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Wearables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F25E82F-777A-5CCD-7D9B-C81C7B3C279F}"/>
                </a:ext>
              </a:extLst>
            </p:cNvPr>
            <p:cNvSpPr/>
            <p:nvPr/>
          </p:nvSpPr>
          <p:spPr>
            <a:xfrm>
              <a:off x="4694644" y="4048045"/>
              <a:ext cx="1071778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Watches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98A5249-8539-895D-C30F-84FDAE26588E}"/>
              </a:ext>
            </a:extLst>
          </p:cNvPr>
          <p:cNvGrpSpPr/>
          <p:nvPr/>
        </p:nvGrpSpPr>
        <p:grpSpPr>
          <a:xfrm>
            <a:off x="8573568" y="4039291"/>
            <a:ext cx="2436266" cy="785301"/>
            <a:chOff x="6167249" y="4047524"/>
            <a:chExt cx="2436266" cy="78530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6A5ED0D-50CF-0779-7E41-F08DA9193041}"/>
                </a:ext>
              </a:extLst>
            </p:cNvPr>
            <p:cNvSpPr/>
            <p:nvPr/>
          </p:nvSpPr>
          <p:spPr>
            <a:xfrm>
              <a:off x="6167249" y="4050355"/>
              <a:ext cx="129762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Biographies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389FD9E-423E-AA0E-B7F7-9AC4E333A16B}"/>
                </a:ext>
              </a:extLst>
            </p:cNvPr>
            <p:cNvSpPr/>
            <p:nvPr/>
          </p:nvSpPr>
          <p:spPr>
            <a:xfrm>
              <a:off x="7585910" y="4047524"/>
              <a:ext cx="1017605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Novels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9DB3D65-C42B-0F4B-649E-834046776E88}"/>
                </a:ext>
              </a:extLst>
            </p:cNvPr>
            <p:cNvSpPr/>
            <p:nvPr/>
          </p:nvSpPr>
          <p:spPr>
            <a:xfrm>
              <a:off x="6900919" y="4502085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Books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E17322-B1AC-5104-D33E-B9DD966DFFAD}"/>
              </a:ext>
            </a:extLst>
          </p:cNvPr>
          <p:cNvGrpSpPr/>
          <p:nvPr/>
        </p:nvGrpSpPr>
        <p:grpSpPr>
          <a:xfrm>
            <a:off x="616315" y="5038471"/>
            <a:ext cx="2190373" cy="777433"/>
            <a:chOff x="3359515" y="4990747"/>
            <a:chExt cx="2190373" cy="77743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641EB4C-2C03-C7D5-B820-D9910D242924}"/>
                </a:ext>
              </a:extLst>
            </p:cNvPr>
            <p:cNvSpPr/>
            <p:nvPr/>
          </p:nvSpPr>
          <p:spPr>
            <a:xfrm>
              <a:off x="3359515" y="4990747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38mm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46DE2E0-CD8D-12DA-9035-02E02724ADB1}"/>
                </a:ext>
              </a:extLst>
            </p:cNvPr>
            <p:cNvSpPr/>
            <p:nvPr/>
          </p:nvSpPr>
          <p:spPr>
            <a:xfrm>
              <a:off x="4605744" y="4990747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40mm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113FF13-1D38-8B22-A59E-4512C0F499C4}"/>
                </a:ext>
              </a:extLst>
            </p:cNvPr>
            <p:cNvSpPr/>
            <p:nvPr/>
          </p:nvSpPr>
          <p:spPr>
            <a:xfrm>
              <a:off x="3998598" y="5437440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42 mm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A437EF4-5963-DE9E-E5A7-D00F7A626ABE}"/>
              </a:ext>
            </a:extLst>
          </p:cNvPr>
          <p:cNvGrpSpPr/>
          <p:nvPr/>
        </p:nvGrpSpPr>
        <p:grpSpPr>
          <a:xfrm>
            <a:off x="8656834" y="5038471"/>
            <a:ext cx="2139839" cy="808829"/>
            <a:chOff x="6250515" y="5096920"/>
            <a:chExt cx="2139839" cy="80882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76497D7-3678-EB93-ADA9-96CEC003CDAC}"/>
                </a:ext>
              </a:extLst>
            </p:cNvPr>
            <p:cNvSpPr/>
            <p:nvPr/>
          </p:nvSpPr>
          <p:spPr>
            <a:xfrm>
              <a:off x="6250515" y="5096920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Penguin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13BE064-38CC-39E3-CBC3-B257BD75C752}"/>
                </a:ext>
              </a:extLst>
            </p:cNvPr>
            <p:cNvSpPr/>
            <p:nvPr/>
          </p:nvSpPr>
          <p:spPr>
            <a:xfrm>
              <a:off x="7446210" y="5096920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Wiley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71C95B2-4040-D4A8-A754-B6C33E09EA48}"/>
                </a:ext>
              </a:extLst>
            </p:cNvPr>
            <p:cNvSpPr/>
            <p:nvPr/>
          </p:nvSpPr>
          <p:spPr>
            <a:xfrm>
              <a:off x="6756673" y="5575009"/>
              <a:ext cx="1086195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Scholastic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DF9F014-316C-8F5A-ACB7-F934A50FAEAF}"/>
              </a:ext>
            </a:extLst>
          </p:cNvPr>
          <p:cNvSpPr txBox="1"/>
          <p:nvPr/>
        </p:nvSpPr>
        <p:spPr>
          <a:xfrm>
            <a:off x="98981" y="6067611"/>
            <a:ext cx="418406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Many other properties</a:t>
            </a:r>
            <a:endParaRPr lang="en-US" sz="24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10" name="Picture 9" descr="A pair of jeans with tags&#10;&#10;Description automatically generated">
            <a:extLst>
              <a:ext uri="{FF2B5EF4-FFF2-40B4-BE49-F238E27FC236}">
                <a16:creationId xmlns:a16="http://schemas.microsoft.com/office/drawing/2014/main" id="{D7568DA1-F6D7-C7C4-BA4D-80F3CB0A1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21232" y="1104619"/>
            <a:ext cx="1796796" cy="239572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3DF94AC-7892-5F20-F8A3-E0832F9DD516}"/>
              </a:ext>
            </a:extLst>
          </p:cNvPr>
          <p:cNvGrpSpPr/>
          <p:nvPr/>
        </p:nvGrpSpPr>
        <p:grpSpPr>
          <a:xfrm>
            <a:off x="4551041" y="4039291"/>
            <a:ext cx="2430415" cy="793534"/>
            <a:chOff x="398767" y="4039291"/>
            <a:chExt cx="2430415" cy="79353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4DF8104-6E5B-4A91-23D1-725CC9965147}"/>
                </a:ext>
              </a:extLst>
            </p:cNvPr>
            <p:cNvSpPr/>
            <p:nvPr/>
          </p:nvSpPr>
          <p:spPr>
            <a:xfrm>
              <a:off x="398767" y="4039291"/>
              <a:ext cx="11861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Loose Jeans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A89BCA-69D2-D210-7340-0A0436357B74}"/>
                </a:ext>
              </a:extLst>
            </p:cNvPr>
            <p:cNvSpPr/>
            <p:nvPr/>
          </p:nvSpPr>
          <p:spPr>
            <a:xfrm>
              <a:off x="1740347" y="4056799"/>
              <a:ext cx="1088835" cy="313232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Pants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30621D9-8680-33AD-9751-D0C24A58CA0E}"/>
                </a:ext>
              </a:extLst>
            </p:cNvPr>
            <p:cNvSpPr/>
            <p:nvPr/>
          </p:nvSpPr>
          <p:spPr>
            <a:xfrm>
              <a:off x="1112887" y="4502085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Clothing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753FAA-3EC1-CA7A-916E-76F1A51523F7}"/>
              </a:ext>
            </a:extLst>
          </p:cNvPr>
          <p:cNvGrpSpPr/>
          <p:nvPr/>
        </p:nvGrpSpPr>
        <p:grpSpPr>
          <a:xfrm>
            <a:off x="4752592" y="5038471"/>
            <a:ext cx="1931773" cy="809933"/>
            <a:chOff x="600318" y="4949571"/>
            <a:chExt cx="1931773" cy="80993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A2420D3-87BE-D9EE-B794-A36FD2510E5D}"/>
                </a:ext>
              </a:extLst>
            </p:cNvPr>
            <p:cNvSpPr/>
            <p:nvPr/>
          </p:nvSpPr>
          <p:spPr>
            <a:xfrm>
              <a:off x="600318" y="4949571"/>
              <a:ext cx="783087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Wool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25F9B3B-36CD-F8F2-9C84-6E4FBC26F6F0}"/>
                </a:ext>
              </a:extLst>
            </p:cNvPr>
            <p:cNvSpPr/>
            <p:nvPr/>
          </p:nvSpPr>
          <p:spPr>
            <a:xfrm>
              <a:off x="991862" y="5428764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Cotton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0C4DA96-9BB6-DEC8-A3FD-1A1A12312EB1}"/>
                </a:ext>
              </a:extLst>
            </p:cNvPr>
            <p:cNvSpPr/>
            <p:nvPr/>
          </p:nvSpPr>
          <p:spPr>
            <a:xfrm>
              <a:off x="1587947" y="4949571"/>
              <a:ext cx="944144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Canvas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60B5E2-52AF-928B-F494-6F84CA6D4E0D}"/>
              </a:ext>
            </a:extLst>
          </p:cNvPr>
          <p:cNvSpPr txBox="1"/>
          <p:nvPr/>
        </p:nvSpPr>
        <p:spPr>
          <a:xfrm rot="16200000">
            <a:off x="3880884" y="5299229"/>
            <a:ext cx="1208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/>
                <a:cs typeface="Arial"/>
              </a:rPr>
              <a:t>material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B6F48C-3C50-B713-DEB7-FA2060A8FF7E}"/>
              </a:ext>
            </a:extLst>
          </p:cNvPr>
          <p:cNvSpPr txBox="1"/>
          <p:nvPr/>
        </p:nvSpPr>
        <p:spPr>
          <a:xfrm rot="16200000">
            <a:off x="-323710" y="5176119"/>
            <a:ext cx="120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/>
                <a:cs typeface="Arial"/>
              </a:rPr>
              <a:t>screen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/>
                <a:cs typeface="Arial"/>
              </a:rPr>
              <a:t>sizes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5A48FE-8ED4-031C-400F-80E6613CE568}"/>
              </a:ext>
            </a:extLst>
          </p:cNvPr>
          <p:cNvSpPr txBox="1"/>
          <p:nvPr/>
        </p:nvSpPr>
        <p:spPr>
          <a:xfrm rot="16200000">
            <a:off x="7872039" y="5299229"/>
            <a:ext cx="1208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/>
                <a:cs typeface="Arial"/>
              </a:rPr>
              <a:t>publishers</a:t>
            </a:r>
          </a:p>
        </p:txBody>
      </p:sp>
    </p:spTree>
    <p:extLst>
      <p:ext uri="{BB962C8B-B14F-4D97-AF65-F5344CB8AC3E}">
        <p14:creationId xmlns:p14="http://schemas.microsoft.com/office/powerpoint/2010/main" val="14650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2" grpId="0"/>
      <p:bldP spid="53" grpId="0"/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Irregular properties across Resources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1763968" y="5144387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gc:Levis511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385262" y="5144387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429468" y="4294154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134780" y="2122251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gc:Electronics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358827" y="3499269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195486" y="1976466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6066921" y="1197080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233973" y="3032440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9086196" y="3830009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812918" y="2452991"/>
            <a:ext cx="1273278" cy="104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418129" y="5144387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C004C-19C6-9DFE-BD14-50F0B83C4BB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592139" y="5475110"/>
            <a:ext cx="783033" cy="8834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375172" y="5475110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260141" y="5475127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9B68F-7192-D61A-31EF-0D3C59A7BC9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375172" y="5475110"/>
            <a:ext cx="22307" cy="8834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375172" y="4624894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110175" y="3363180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742776" y="2307206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4927330" y="1510312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666965" y="1510312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383950" y="5475127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112631" y="5475127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376635" y="4624894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778233" y="4294154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742776" y="3363180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8067596" y="5769583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C1C15A-55F9-CDE8-9514-9248614B6F69}"/>
              </a:ext>
            </a:extLst>
          </p:cNvPr>
          <p:cNvSpPr txBox="1"/>
          <p:nvPr/>
        </p:nvSpPr>
        <p:spPr>
          <a:xfrm rot="18907548">
            <a:off x="1356858" y="5664399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gc:size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F7C9EE-4922-E4B1-0494-F577EFB4ABE7}"/>
              </a:ext>
            </a:extLst>
          </p:cNvPr>
          <p:cNvSpPr txBox="1"/>
          <p:nvPr/>
        </p:nvSpPr>
        <p:spPr>
          <a:xfrm rot="16200000">
            <a:off x="1847273" y="5828269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gc:size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680517" y="5746453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694670" y="5144387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gc:JeansX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850345" y="1507444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419135" y="2523839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644159" y="3713216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4032156" y="3550954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217140" y="252719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536912" y="4724900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2068946" y="4724900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523379" y="4456236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271162" y="5673071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6020981" y="5475127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110175" y="4624894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427438" y="464186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650706" y="5696667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gc:size</a:t>
            </a:r>
            <a:endParaRPr lang="en-US" sz="1500" dirty="0">
              <a:solidFill>
                <a:srgbClr val="C00000"/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927330" y="2307206"/>
            <a:ext cx="4158866" cy="1192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7946168" y="271131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194528" y="5475127"/>
            <a:ext cx="430" cy="81482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5067887" y="5598903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265979" y="5674294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674731" y="6396248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2938948" y="6396248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4472F2E-2CDB-8A9C-E915-99C17C0EE955}"/>
              </a:ext>
            </a:extLst>
          </p:cNvPr>
          <p:cNvSpPr/>
          <p:nvPr/>
        </p:nvSpPr>
        <p:spPr>
          <a:xfrm>
            <a:off x="2108055" y="6396248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34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EFC36EB9-16C3-13D3-725D-AE4A738CFA72}"/>
              </a:ext>
            </a:extLst>
          </p:cNvPr>
          <p:cNvSpPr/>
          <p:nvPr/>
        </p:nvSpPr>
        <p:spPr>
          <a:xfrm>
            <a:off x="1464745" y="6396248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3910073" y="6396248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678472" y="6223722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607707" y="6188449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198292" y="6396248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497484" y="6396248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FD45F-4A9C-8DCE-5620-A26AAD147CDD}"/>
              </a:ext>
            </a:extLst>
          </p:cNvPr>
          <p:cNvSpPr txBox="1"/>
          <p:nvPr/>
        </p:nvSpPr>
        <p:spPr>
          <a:xfrm rot="1676023">
            <a:off x="6942795" y="1634706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626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Irregular properties across Resources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1793047" y="5028588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414341" y="5028588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458547" y="4178355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163859" y="2006452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gc:Electronics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387906" y="3383470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224565" y="1860667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6096000" y="1081281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263052" y="2916641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9115275" y="3714210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841997" y="2337192"/>
            <a:ext cx="1273278" cy="104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447208" y="5028588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C004C-19C6-9DFE-BD14-50F0B83C4BB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621218" y="5359311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04251" y="5359311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289220" y="5359328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9B68F-7192-D61A-31EF-0D3C59A7BC9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04251" y="5359311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404251" y="4509095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139254" y="3247381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771855" y="2191407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4956409" y="1394513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696044" y="1394513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413029" y="5359328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141710" y="5359328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405714" y="4509095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807312" y="4178355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771855" y="3247381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8096675" y="5653784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C1C15A-55F9-CDE8-9514-9248614B6F69}"/>
              </a:ext>
            </a:extLst>
          </p:cNvPr>
          <p:cNvSpPr txBox="1"/>
          <p:nvPr/>
        </p:nvSpPr>
        <p:spPr>
          <a:xfrm rot="18907548">
            <a:off x="1385937" y="5548600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F7C9EE-4922-E4B1-0494-F577EFB4ABE7}"/>
              </a:ext>
            </a:extLst>
          </p:cNvPr>
          <p:cNvSpPr txBox="1"/>
          <p:nvPr/>
        </p:nvSpPr>
        <p:spPr>
          <a:xfrm rot="16200000">
            <a:off x="1876352" y="5712470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709596" y="5630654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723749" y="5028588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879424" y="1391645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448214" y="2408040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673238" y="3597417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4061235" y="3435155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AFE72E-02F2-C17B-AC53-7649E2EC0AD0}"/>
              </a:ext>
            </a:extLst>
          </p:cNvPr>
          <p:cNvSpPr txBox="1"/>
          <p:nvPr/>
        </p:nvSpPr>
        <p:spPr>
          <a:xfrm rot="1676023">
            <a:off x="7078675" y="1378422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246219" y="2411398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565991" y="460910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2098025" y="460910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552458" y="4340437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300241" y="5557272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6050060" y="5359328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139254" y="4509095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456517" y="4526062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679785" y="5580868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956409" y="2191407"/>
            <a:ext cx="4158866" cy="1192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7975247" y="2595518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223607" y="5359328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5096966" y="5483104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295058" y="5558495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703810" y="6280449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2968027" y="6280449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4472F2E-2CDB-8A9C-E915-99C17C0EE955}"/>
              </a:ext>
            </a:extLst>
          </p:cNvPr>
          <p:cNvSpPr/>
          <p:nvPr/>
        </p:nvSpPr>
        <p:spPr>
          <a:xfrm>
            <a:off x="2137134" y="6280449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EFC36EB9-16C3-13D3-725D-AE4A738CFA72}"/>
              </a:ext>
            </a:extLst>
          </p:cNvPr>
          <p:cNvSpPr/>
          <p:nvPr/>
        </p:nvSpPr>
        <p:spPr>
          <a:xfrm>
            <a:off x="1493824" y="6280449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3939152" y="6280449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707551" y="6107923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636786" y="6072650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227371" y="6280449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526563" y="6280449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545736-CCF7-B2EC-500F-60809B1F1B55}"/>
              </a:ext>
            </a:extLst>
          </p:cNvPr>
          <p:cNvSpPr/>
          <p:nvPr/>
        </p:nvSpPr>
        <p:spPr>
          <a:xfrm rot="16200000">
            <a:off x="1934654" y="5724952"/>
            <a:ext cx="688378" cy="323166"/>
          </a:xfrm>
          <a:prstGeom prst="roundRect">
            <a:avLst/>
          </a:prstGeom>
          <a:solidFill>
            <a:srgbClr val="C00000">
              <a:alpha val="10162"/>
            </a:srgbClr>
          </a:solidFill>
          <a:ln w="317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BB5F4-7B7E-AE5E-0577-9FE360D4435B}"/>
              </a:ext>
            </a:extLst>
          </p:cNvPr>
          <p:cNvSpPr/>
          <p:nvPr/>
        </p:nvSpPr>
        <p:spPr>
          <a:xfrm rot="2724276">
            <a:off x="2745288" y="5658420"/>
            <a:ext cx="729495" cy="323166"/>
          </a:xfrm>
          <a:prstGeom prst="roundRect">
            <a:avLst/>
          </a:prstGeom>
          <a:solidFill>
            <a:srgbClr val="C00000">
              <a:alpha val="10162"/>
            </a:srgbClr>
          </a:solidFill>
          <a:ln w="317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DC1840-1960-A5C6-5ADD-EE440927E82D}"/>
              </a:ext>
            </a:extLst>
          </p:cNvPr>
          <p:cNvSpPr/>
          <p:nvPr/>
        </p:nvSpPr>
        <p:spPr>
          <a:xfrm rot="16200000">
            <a:off x="3762721" y="5584003"/>
            <a:ext cx="650254" cy="323166"/>
          </a:xfrm>
          <a:prstGeom prst="roundRect">
            <a:avLst/>
          </a:prstGeom>
          <a:solidFill>
            <a:srgbClr val="C00000">
              <a:alpha val="10162"/>
            </a:srgbClr>
          </a:solidFill>
          <a:ln w="317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Type hierarchies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392619" y="5052651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1058119" y="4202418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1003823" y="4533158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697597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B80AA-DD30-ED80-3334-5F79232C729D}"/>
              </a:ext>
            </a:extLst>
          </p:cNvPr>
          <p:cNvSpPr txBox="1"/>
          <p:nvPr/>
        </p:nvSpPr>
        <p:spPr>
          <a:xfrm>
            <a:off x="3047048" y="3916890"/>
            <a:ext cx="6097904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&lt;gc:Levis511,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gc:LooseJeans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8D4B3-53B5-94D4-D89C-E82DC51B5194}"/>
              </a:ext>
            </a:extLst>
          </p:cNvPr>
          <p:cNvSpPr txBox="1"/>
          <p:nvPr/>
        </p:nvSpPr>
        <p:spPr>
          <a:xfrm>
            <a:off x="2188820" y="4436383"/>
            <a:ext cx="7814361" cy="1697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“</a:t>
            </a:r>
            <a:r>
              <a:rPr lang="en-US" sz="2400" dirty="0">
                <a:effectLst/>
                <a:latin typeface="Helvetica" pitchFamily="2" charset="0"/>
              </a:rPr>
              <a:t>http://www.w3.org/1999/02/22-rdf-syntax-ns#”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 </a:t>
            </a:r>
            <a:r>
              <a:rPr lang="en-US" sz="2400" dirty="0" err="1">
                <a:effectLst/>
                <a:latin typeface="Helvetica" pitchFamily="2" charset="0"/>
              </a:rPr>
              <a:t>rdfs:subClassOf</a:t>
            </a:r>
            <a:endParaRPr lang="en-US" sz="2400" dirty="0">
              <a:latin typeface="Helvetic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“</a:t>
            </a:r>
            <a:r>
              <a:rPr lang="en-US" sz="2400" dirty="0">
                <a:effectLst/>
                <a:latin typeface="Helvetica" pitchFamily="2" charset="0"/>
              </a:rPr>
              <a:t>http://www.w3.org/2000/01/</a:t>
            </a:r>
            <a:r>
              <a:rPr lang="en-US" sz="2400" dirty="0" err="1">
                <a:effectLst/>
                <a:latin typeface="Helvetica" pitchFamily="2" charset="0"/>
              </a:rPr>
              <a:t>rdf</a:t>
            </a:r>
            <a:r>
              <a:rPr lang="en-US" sz="2400" dirty="0">
                <a:effectLst/>
                <a:latin typeface="Helvetica" pitchFamily="2" charset="0"/>
              </a:rPr>
              <a:t>-schema#”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9CCA006-7589-0BA8-F191-E291CE2D0A57}"/>
              </a:ext>
            </a:extLst>
          </p:cNvPr>
          <p:cNvSpPr/>
          <p:nvPr/>
        </p:nvSpPr>
        <p:spPr>
          <a:xfrm>
            <a:off x="2824137" y="1884730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67B7D1-520E-F20A-DCB0-56EFDD38C468}"/>
              </a:ext>
            </a:extLst>
          </p:cNvPr>
          <p:cNvSpPr/>
          <p:nvPr/>
        </p:nvSpPr>
        <p:spPr>
          <a:xfrm>
            <a:off x="1862624" y="2940704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6FA148-898C-3FA7-A0C9-8A79E3875F3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738826" y="3271444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B2A0C2-3976-5B77-7F14-37939DA96A38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371427" y="2215470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ED2D64-9C46-3EAD-CD0A-857F2ED2FC1F}"/>
              </a:ext>
            </a:extLst>
          </p:cNvPr>
          <p:cNvSpPr txBox="1"/>
          <p:nvPr/>
        </p:nvSpPr>
        <p:spPr>
          <a:xfrm rot="19743867">
            <a:off x="2047786" y="2432103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9D3FEF-2D4E-3616-9303-A2BA96187C80}"/>
              </a:ext>
            </a:extLst>
          </p:cNvPr>
          <p:cNvSpPr txBox="1"/>
          <p:nvPr/>
        </p:nvSpPr>
        <p:spPr>
          <a:xfrm rot="18299800">
            <a:off x="1272810" y="3621480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AD68924F-CF94-6933-2EBE-A67E8084A6B5}"/>
              </a:ext>
            </a:extLst>
          </p:cNvPr>
          <p:cNvCxnSpPr>
            <a:stCxn id="3" idx="1"/>
            <a:endCxn id="13" idx="1"/>
          </p:cNvCxnSpPr>
          <p:nvPr/>
        </p:nvCxnSpPr>
        <p:spPr>
          <a:xfrm rot="10800000" flipH="1">
            <a:off x="392619" y="4367789"/>
            <a:ext cx="665500" cy="850225"/>
          </a:xfrm>
          <a:prstGeom prst="curvedConnector3">
            <a:avLst>
              <a:gd name="adj1" fmla="val -34350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F8EE4CD-D8D6-F753-3123-0238D5B72D9A}"/>
              </a:ext>
            </a:extLst>
          </p:cNvPr>
          <p:cNvCxnSpPr>
            <a:cxnSpLocks/>
            <a:stCxn id="3" idx="1"/>
            <a:endCxn id="14" idx="1"/>
          </p:cNvCxnSpPr>
          <p:nvPr/>
        </p:nvCxnSpPr>
        <p:spPr>
          <a:xfrm rot="10800000" flipH="1">
            <a:off x="392618" y="3106075"/>
            <a:ext cx="1470005" cy="2111939"/>
          </a:xfrm>
          <a:prstGeom prst="curvedConnector3">
            <a:avLst>
              <a:gd name="adj1" fmla="val -15551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4EA53105-AC47-15B3-4139-DAA59538689C}"/>
              </a:ext>
            </a:extLst>
          </p:cNvPr>
          <p:cNvCxnSpPr>
            <a:cxnSpLocks/>
            <a:stCxn id="3" idx="1"/>
            <a:endCxn id="12" idx="1"/>
          </p:cNvCxnSpPr>
          <p:nvPr/>
        </p:nvCxnSpPr>
        <p:spPr>
          <a:xfrm rot="10800000" flipH="1">
            <a:off x="392619" y="2050101"/>
            <a:ext cx="2431518" cy="3167913"/>
          </a:xfrm>
          <a:prstGeom prst="curvedConnector3">
            <a:avLst>
              <a:gd name="adj1" fmla="val -9402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8" grpId="0"/>
      <p:bldP spid="4" grpId="0"/>
      <p:bldP spid="12" grpId="0" animBg="1"/>
      <p:bldP spid="14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Multiple types/super-classes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1679653" y="5040620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300947" y="5040620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345153" y="4190387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050465" y="2018484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gc:Electronics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274512" y="3395502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111171" y="1872699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5982606" y="1093313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149658" y="2928673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9001881" y="3726242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728603" y="2349224"/>
            <a:ext cx="1273278" cy="104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333814" y="5040620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C004C-19C6-9DFE-BD14-50F0B83C4BB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507824" y="5371343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90857" y="5371343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175826" y="5371360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9B68F-7192-D61A-31EF-0D3C59A7BC9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90857" y="5371343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290857" y="4521127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025860" y="3259413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658461" y="2203439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4843015" y="1406545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582650" y="1406545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299635" y="5371360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028316" y="5371360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292320" y="4521127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693918" y="4190387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658461" y="3259413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7983281" y="5665816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C1C15A-55F9-CDE8-9514-9248614B6F69}"/>
              </a:ext>
            </a:extLst>
          </p:cNvPr>
          <p:cNvSpPr txBox="1"/>
          <p:nvPr/>
        </p:nvSpPr>
        <p:spPr>
          <a:xfrm rot="18907548">
            <a:off x="1272543" y="5560632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F7C9EE-4922-E4B1-0494-F577EFB4ABE7}"/>
              </a:ext>
            </a:extLst>
          </p:cNvPr>
          <p:cNvSpPr txBox="1"/>
          <p:nvPr/>
        </p:nvSpPr>
        <p:spPr>
          <a:xfrm rot="16200000">
            <a:off x="1762958" y="5724502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596202" y="5642686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610355" y="5040620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766030" y="140367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334820" y="2420072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559844" y="3609449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3947841" y="3447187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AFE72E-02F2-C17B-AC53-7649E2EC0AD0}"/>
              </a:ext>
            </a:extLst>
          </p:cNvPr>
          <p:cNvSpPr txBox="1"/>
          <p:nvPr/>
        </p:nvSpPr>
        <p:spPr>
          <a:xfrm rot="1676023">
            <a:off x="6704794" y="152245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132825" y="2423430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452597" y="4621133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1984631" y="4621133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439064" y="4352469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186847" y="5569304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5936666" y="5371360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025860" y="4521127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343123" y="453809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566391" y="5592900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843015" y="2203439"/>
            <a:ext cx="4158866" cy="1192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7861853" y="2607550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110213" y="5371360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4983572" y="5495136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181664" y="5570527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590416" y="6292481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2854633" y="6292481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4472F2E-2CDB-8A9C-E915-99C17C0EE955}"/>
              </a:ext>
            </a:extLst>
          </p:cNvPr>
          <p:cNvSpPr/>
          <p:nvPr/>
        </p:nvSpPr>
        <p:spPr>
          <a:xfrm>
            <a:off x="2023740" y="6292481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EFC36EB9-16C3-13D3-725D-AE4A738CFA72}"/>
              </a:ext>
            </a:extLst>
          </p:cNvPr>
          <p:cNvSpPr/>
          <p:nvPr/>
        </p:nvSpPr>
        <p:spPr>
          <a:xfrm>
            <a:off x="1380430" y="6292481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3825758" y="6292481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594157" y="6119955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523392" y="6084682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113977" y="6292481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413169" y="6292481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</p:spTree>
    <p:extLst>
      <p:ext uri="{BB962C8B-B14F-4D97-AF65-F5344CB8AC3E}">
        <p14:creationId xmlns:p14="http://schemas.microsoft.com/office/powerpoint/2010/main" val="31524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Multiple types/super-classes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1669477" y="5040619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290771" y="5040619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334977" y="4190386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040289" y="2018483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gc:Electronics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264336" y="3395501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100995" y="1872698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gc:Wearables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5972430" y="1093312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139482" y="2928672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8991705" y="3726241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718427" y="2349223"/>
            <a:ext cx="1273278" cy="104627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323638" y="5040619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C004C-19C6-9DFE-BD14-50F0B83C4BB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497648" y="5371342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80681" y="5371342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165650" y="5371359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9B68F-7192-D61A-31EF-0D3C59A7BC9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80681" y="5371342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280681" y="4521126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015684" y="3259412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648285" y="2203438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4832839" y="1406544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572474" y="1406544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289459" y="5371359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018140" y="5371359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282144" y="4521126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683742" y="4190386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648285" y="3259412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7973105" y="5665815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C1C15A-55F9-CDE8-9514-9248614B6F69}"/>
              </a:ext>
            </a:extLst>
          </p:cNvPr>
          <p:cNvSpPr txBox="1"/>
          <p:nvPr/>
        </p:nvSpPr>
        <p:spPr>
          <a:xfrm rot="18907548">
            <a:off x="1262367" y="5560631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F7C9EE-4922-E4B1-0494-F577EFB4ABE7}"/>
              </a:ext>
            </a:extLst>
          </p:cNvPr>
          <p:cNvSpPr txBox="1"/>
          <p:nvPr/>
        </p:nvSpPr>
        <p:spPr>
          <a:xfrm rot="16200000">
            <a:off x="1752782" y="5724501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586026" y="5642685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600179" y="5040619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755854" y="1403676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324644" y="2420071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549668" y="3609448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3937665" y="3447186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122649" y="2423429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rdfs:subClassOf</a:t>
            </a:r>
            <a:endParaRPr lang="en-US" sz="1300" dirty="0">
              <a:solidFill>
                <a:srgbClr val="C00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442421" y="4621132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1974455" y="4621132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428888" y="4352468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176671" y="5569303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5926490" y="5371359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015684" y="4521126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332947" y="4538093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556215" y="5592899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832839" y="2203438"/>
            <a:ext cx="4158866" cy="119206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7851677" y="2607549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rdfs:subClassOf</a:t>
            </a:r>
            <a:endParaRPr lang="en-US" sz="1300" dirty="0">
              <a:solidFill>
                <a:srgbClr val="C00000"/>
              </a:solidFill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100037" y="5371359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4973396" y="5495135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171488" y="5570526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580240" y="6292480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2844457" y="6292480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4472F2E-2CDB-8A9C-E915-99C17C0EE955}"/>
              </a:ext>
            </a:extLst>
          </p:cNvPr>
          <p:cNvSpPr/>
          <p:nvPr/>
        </p:nvSpPr>
        <p:spPr>
          <a:xfrm>
            <a:off x="2013564" y="6292480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EFC36EB9-16C3-13D3-725D-AE4A738CFA72}"/>
              </a:ext>
            </a:extLst>
          </p:cNvPr>
          <p:cNvSpPr/>
          <p:nvPr/>
        </p:nvSpPr>
        <p:spPr>
          <a:xfrm>
            <a:off x="1370254" y="6292480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3815582" y="6292480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583981" y="6119954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513216" y="6084681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103801" y="6292480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402993" y="6292480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D608-5290-0C08-F308-05D015305D90}"/>
              </a:ext>
            </a:extLst>
          </p:cNvPr>
          <p:cNvSpPr txBox="1"/>
          <p:nvPr/>
        </p:nvSpPr>
        <p:spPr>
          <a:xfrm rot="1676023">
            <a:off x="6704794" y="152245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604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Uniform data + schema modeling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1DC6FC-9653-231B-E2EC-43B7B3547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9741"/>
              </p:ext>
            </p:extLst>
          </p:nvPr>
        </p:nvGraphicFramePr>
        <p:xfrm>
          <a:off x="4626453" y="1168287"/>
          <a:ext cx="3352609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3662">
                  <a:extLst>
                    <a:ext uri="{9D8B030D-6E8A-4147-A177-3AD203B41FA5}">
                      <a16:colId xmlns:a16="http://schemas.microsoft.com/office/drawing/2014/main" val="4270337843"/>
                    </a:ext>
                  </a:extLst>
                </a:gridCol>
                <a:gridCol w="809942">
                  <a:extLst>
                    <a:ext uri="{9D8B030D-6E8A-4147-A177-3AD203B41FA5}">
                      <a16:colId xmlns:a16="http://schemas.microsoft.com/office/drawing/2014/main" val="2576709157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1652917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LooseJeans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7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2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7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Uniform data + schema modeling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4EE40-06FE-A681-4D06-18542E8F6E8A}"/>
              </a:ext>
            </a:extLst>
          </p:cNvPr>
          <p:cNvCxnSpPr/>
          <p:nvPr/>
        </p:nvCxnSpPr>
        <p:spPr>
          <a:xfrm>
            <a:off x="3874770" y="1634490"/>
            <a:ext cx="739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12B2D2-5040-2376-FD2D-E76C5404870F}"/>
              </a:ext>
            </a:extLst>
          </p:cNvPr>
          <p:cNvSpPr txBox="1"/>
          <p:nvPr/>
        </p:nvSpPr>
        <p:spPr>
          <a:xfrm>
            <a:off x="260097" y="859033"/>
            <a:ext cx="36023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LooseJeans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name VARCHAR,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size INT,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price INT)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A3BD4-B09E-4167-A02B-A9693D1F70B6}"/>
              </a:ext>
            </a:extLst>
          </p:cNvPr>
          <p:cNvSpPr txBox="1"/>
          <p:nvPr/>
        </p:nvSpPr>
        <p:spPr>
          <a:xfrm>
            <a:off x="47950" y="2127389"/>
            <a:ext cx="38268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INTO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LooseJeans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(...)</a:t>
            </a:r>
          </a:p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(“Levi’s 511, 32, 20)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0254B5-3087-50B8-0D0A-8786E596241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874770" y="2216702"/>
            <a:ext cx="739366" cy="24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7EA8CEC-3D35-CD69-EDB2-A0E967CD7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26743"/>
              </p:ext>
            </p:extLst>
          </p:nvPr>
        </p:nvGraphicFramePr>
        <p:xfrm>
          <a:off x="4626453" y="1168287"/>
          <a:ext cx="3352609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3662">
                  <a:extLst>
                    <a:ext uri="{9D8B030D-6E8A-4147-A177-3AD203B41FA5}">
                      <a16:colId xmlns:a16="http://schemas.microsoft.com/office/drawing/2014/main" val="4270337843"/>
                    </a:ext>
                  </a:extLst>
                </a:gridCol>
                <a:gridCol w="809942">
                  <a:extLst>
                    <a:ext uri="{9D8B030D-6E8A-4147-A177-3AD203B41FA5}">
                      <a16:colId xmlns:a16="http://schemas.microsoft.com/office/drawing/2014/main" val="2576709157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1652917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LooseJeans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7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2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Levi’s 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4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80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Uniform data + schema modeling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392619" y="5052651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1058119" y="4202418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gc:LooseJeans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1862624" y="2940704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gc:Jeans</a:t>
            </a:r>
            <a:endParaRPr lang="en-US" sz="1500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03823" y="5383374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1003823" y="4533158"/>
            <a:ext cx="735003" cy="5194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1738826" y="3271444"/>
            <a:ext cx="632601" cy="930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1309168" y="5654717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1225308" y="3573977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rdfs:subClassOf</a:t>
            </a:r>
            <a:endParaRPr lang="en-US" sz="1300" dirty="0">
              <a:solidFill>
                <a:srgbClr val="C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697597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rdf:type</a:t>
            </a:r>
            <a:endParaRPr lang="en-US" sz="1300" dirty="0">
              <a:solidFill>
                <a:srgbClr val="C00000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1567599" y="6304512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EAD771-65BF-6AA3-3E47-7D58D800D228}"/>
              </a:ext>
            </a:extLst>
          </p:cNvPr>
          <p:cNvCxnSpPr>
            <a:cxnSpLocks/>
            <a:stCxn id="13" idx="2"/>
            <a:endCxn id="8" idx="1"/>
          </p:cNvCxnSpPr>
          <p:nvPr/>
        </p:nvCxnSpPr>
        <p:spPr>
          <a:xfrm>
            <a:off x="1738826" y="4533158"/>
            <a:ext cx="1353879" cy="684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4D37D5-D738-925B-FEE2-399FEA812D1B}"/>
              </a:ext>
            </a:extLst>
          </p:cNvPr>
          <p:cNvSpPr/>
          <p:nvPr/>
        </p:nvSpPr>
        <p:spPr>
          <a:xfrm>
            <a:off x="3092705" y="5052651"/>
            <a:ext cx="192918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gc:TextileLabelingAct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7ECDD0-BDE7-63AD-2F8A-D760F23E36C6}"/>
              </a:ext>
            </a:extLst>
          </p:cNvPr>
          <p:cNvSpPr txBox="1"/>
          <p:nvPr/>
        </p:nvSpPr>
        <p:spPr>
          <a:xfrm rot="1697668">
            <a:off x="2015895" y="4650342"/>
            <a:ext cx="116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gc:subjectTo</a:t>
            </a:r>
            <a:endParaRPr lang="en-US" sz="15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5905973-EA95-D07B-A5E3-CFED8F996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46963"/>
              </p:ext>
            </p:extLst>
          </p:nvPr>
        </p:nvGraphicFramePr>
        <p:xfrm>
          <a:off x="4626453" y="1168287"/>
          <a:ext cx="3352609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3662">
                  <a:extLst>
                    <a:ext uri="{9D8B030D-6E8A-4147-A177-3AD203B41FA5}">
                      <a16:colId xmlns:a16="http://schemas.microsoft.com/office/drawing/2014/main" val="4270337843"/>
                    </a:ext>
                  </a:extLst>
                </a:gridCol>
                <a:gridCol w="809942">
                  <a:extLst>
                    <a:ext uri="{9D8B030D-6E8A-4147-A177-3AD203B41FA5}">
                      <a16:colId xmlns:a16="http://schemas.microsoft.com/office/drawing/2014/main" val="2576709157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1652917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LooseJeans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7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2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Levi’s 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4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8084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B38CDFE-022D-FCE1-0E9A-BC6DAF5BD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286337"/>
              </p:ext>
            </p:extLst>
          </p:nvPr>
        </p:nvGraphicFramePr>
        <p:xfrm>
          <a:off x="4236141" y="2939824"/>
          <a:ext cx="405104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743">
                  <a:extLst>
                    <a:ext uri="{9D8B030D-6E8A-4147-A177-3AD203B41FA5}">
                      <a16:colId xmlns:a16="http://schemas.microsoft.com/office/drawing/2014/main" val="4270337843"/>
                    </a:ext>
                  </a:extLst>
                </a:gridCol>
                <a:gridCol w="2428303">
                  <a:extLst>
                    <a:ext uri="{9D8B030D-6E8A-4147-A177-3AD203B41FA5}">
                      <a16:colId xmlns:a16="http://schemas.microsoft.com/office/drawing/2014/main" val="25767091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7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reg.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2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LooseJeans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Textile Labeling 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49585"/>
                  </a:ext>
                </a:extLst>
              </a:tr>
            </a:tbl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6CC5950-BC67-D768-1439-955406266C3F}"/>
              </a:ext>
            </a:extLst>
          </p:cNvPr>
          <p:cNvSpPr/>
          <p:nvPr/>
        </p:nvSpPr>
        <p:spPr>
          <a:xfrm>
            <a:off x="4272371" y="3774053"/>
            <a:ext cx="1499037" cy="33074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A23FE3B-1B1E-44A0-C138-6AA8345D828F}"/>
              </a:ext>
            </a:extLst>
          </p:cNvPr>
          <p:cNvSpPr/>
          <p:nvPr/>
        </p:nvSpPr>
        <p:spPr>
          <a:xfrm>
            <a:off x="5529655" y="1223766"/>
            <a:ext cx="1559017" cy="30175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7A792F0-3218-7BB9-B9D1-0D2F6F80C6C5}"/>
              </a:ext>
            </a:extLst>
          </p:cNvPr>
          <p:cNvSpPr/>
          <p:nvPr/>
        </p:nvSpPr>
        <p:spPr>
          <a:xfrm>
            <a:off x="5937662" y="3774052"/>
            <a:ext cx="2244437" cy="33074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F23DA69-ABF5-28B1-EE29-72C4AE5C1806}"/>
              </a:ext>
            </a:extLst>
          </p:cNvPr>
          <p:cNvSpPr/>
          <p:nvPr/>
        </p:nvSpPr>
        <p:spPr>
          <a:xfrm>
            <a:off x="4697704" y="1974279"/>
            <a:ext cx="3223137" cy="73146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4C076F9-9C6C-F5EA-AC1F-F99DF5183A3A}"/>
              </a:ext>
            </a:extLst>
          </p:cNvPr>
          <p:cNvSpPr/>
          <p:nvPr/>
        </p:nvSpPr>
        <p:spPr>
          <a:xfrm>
            <a:off x="309494" y="4176043"/>
            <a:ext cx="4808772" cy="1380232"/>
          </a:xfrm>
          <a:prstGeom prst="roundRect">
            <a:avLst/>
          </a:prstGeom>
          <a:noFill/>
          <a:ln w="22225">
            <a:solidFill>
              <a:srgbClr val="0000CC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23" grpId="0" animBg="1"/>
      <p:bldP spid="66" grpId="0"/>
      <p:bldP spid="123" grpId="0"/>
      <p:bldP spid="148" grpId="0"/>
      <p:bldP spid="201" grpId="0" animBg="1"/>
      <p:bldP spid="8" grpId="0" animBg="1"/>
      <p:bldP spid="12" grpId="0"/>
      <p:bldP spid="43" grpId="0" animBg="1"/>
      <p:bldP spid="44" grpId="0" animBg="1"/>
      <p:bldP spid="45" grpId="0" animBg="1"/>
      <p:bldP spid="46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Querying RDF databases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66B84-1659-A8BB-4E76-D178D2A65360}"/>
              </a:ext>
            </a:extLst>
          </p:cNvPr>
          <p:cNvSpPr txBox="1"/>
          <p:nvPr/>
        </p:nvSpPr>
        <p:spPr>
          <a:xfrm>
            <a:off x="3992760" y="1559624"/>
            <a:ext cx="4206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?x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gc:Levis-511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gc:size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?x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9144A-F6D7-93EE-5C87-008B92F78522}"/>
              </a:ext>
            </a:extLst>
          </p:cNvPr>
          <p:cNvSpPr txBox="1"/>
          <p:nvPr/>
        </p:nvSpPr>
        <p:spPr>
          <a:xfrm>
            <a:off x="1798344" y="840782"/>
            <a:ext cx="859531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Which sizes of Levi’s 511 jeans are sold?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BCBD97C-2739-DD76-8A7D-57A1C6480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77296"/>
              </p:ext>
            </p:extLst>
          </p:nvPr>
        </p:nvGraphicFramePr>
        <p:xfrm>
          <a:off x="5862479" y="3309209"/>
          <a:ext cx="46704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?x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CAF628E7-5191-4614-8551-CA884438E399}"/>
              </a:ext>
            </a:extLst>
          </p:cNvPr>
          <p:cNvGrpSpPr/>
          <p:nvPr/>
        </p:nvGrpSpPr>
        <p:grpSpPr>
          <a:xfrm>
            <a:off x="-14491" y="4217624"/>
            <a:ext cx="1761098" cy="2417628"/>
            <a:chOff x="-14491" y="4217624"/>
            <a:chExt cx="1761098" cy="241762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3DE23F0-2038-24E1-8FF2-9D4171ED2420}"/>
                </a:ext>
              </a:extLst>
            </p:cNvPr>
            <p:cNvSpPr/>
            <p:nvPr/>
          </p:nvSpPr>
          <p:spPr>
            <a:xfrm>
              <a:off x="392619" y="5052651"/>
              <a:ext cx="1222408" cy="330723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gc:Levis511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1574C8-D93B-ACFA-91D3-C401CF99EC4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220790" y="5383374"/>
              <a:ext cx="783033" cy="88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D1A9A7-35D9-8425-9DB3-E79A510388EA}"/>
                </a:ext>
              </a:extLst>
            </p:cNvPr>
            <p:cNvSpPr txBox="1"/>
            <p:nvPr/>
          </p:nvSpPr>
          <p:spPr>
            <a:xfrm rot="18907548">
              <a:off x="-14491" y="5572663"/>
              <a:ext cx="8308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gc:size</a:t>
              </a:r>
              <a:endParaRPr lang="en-US" sz="1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D51DD-54DA-EF7E-8403-E77146FBF578}"/>
                </a:ext>
              </a:extLst>
            </p:cNvPr>
            <p:cNvSpPr txBox="1"/>
            <p:nvPr/>
          </p:nvSpPr>
          <p:spPr>
            <a:xfrm rot="16200000">
              <a:off x="475924" y="5736533"/>
              <a:ext cx="7750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gc:size</a:t>
              </a:r>
              <a:endParaRPr lang="en-US" sz="1500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72310D1-E6E2-7DEB-8B1C-DB02DEE41585}"/>
                </a:ext>
              </a:extLst>
            </p:cNvPr>
            <p:cNvSpPr/>
            <p:nvPr/>
          </p:nvSpPr>
          <p:spPr>
            <a:xfrm>
              <a:off x="736706" y="6304512"/>
              <a:ext cx="483811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22B00B3-93EB-9715-D907-E30F28685D10}"/>
                </a:ext>
              </a:extLst>
            </p:cNvPr>
            <p:cNvSpPr/>
            <p:nvPr/>
          </p:nvSpPr>
          <p:spPr>
            <a:xfrm>
              <a:off x="93396" y="6304512"/>
              <a:ext cx="483811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32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BFE6BD-6350-3DD2-13BA-E23326AB614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23" y="5383374"/>
              <a:ext cx="22307" cy="88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667E648-7793-A0BC-5E71-89E6A0F2B5EA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1003823" y="4678878"/>
              <a:ext cx="400089" cy="37377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C1D8DA-28EF-D82D-0EE8-CDB798B4E77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03823" y="5383374"/>
              <a:ext cx="400089" cy="44171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106A9A-C5FA-89C2-9C2B-B863A8FDCB87}"/>
                </a:ext>
              </a:extLst>
            </p:cNvPr>
            <p:cNvSpPr txBox="1"/>
            <p:nvPr/>
          </p:nvSpPr>
          <p:spPr>
            <a:xfrm>
              <a:off x="1279564" y="4217624"/>
              <a:ext cx="467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...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39436A-633B-AA70-BC3A-0DEC51F5726B}"/>
                </a:ext>
              </a:extLst>
            </p:cNvPr>
            <p:cNvSpPr txBox="1"/>
            <p:nvPr/>
          </p:nvSpPr>
          <p:spPr>
            <a:xfrm>
              <a:off x="1244872" y="5849069"/>
              <a:ext cx="467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0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Querying RDF databases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66B84-1659-A8BB-4E76-D178D2A65360}"/>
              </a:ext>
            </a:extLst>
          </p:cNvPr>
          <p:cNvSpPr txBox="1"/>
          <p:nvPr/>
        </p:nvSpPr>
        <p:spPr>
          <a:xfrm>
            <a:off x="3161535" y="1381495"/>
            <a:ext cx="5868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?p 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?p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?c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gc:subjectTo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gc:TextileLabelingAct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9144A-F6D7-93EE-5C87-008B92F78522}"/>
              </a:ext>
            </a:extLst>
          </p:cNvPr>
          <p:cNvSpPr txBox="1"/>
          <p:nvPr/>
        </p:nvSpPr>
        <p:spPr>
          <a:xfrm>
            <a:off x="1845042" y="929738"/>
            <a:ext cx="850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effectLst/>
                <a:latin typeface="Helvetica" pitchFamily="2" charset="0"/>
              </a:rPr>
              <a:t>Which products are subject to Textile Labeling Act?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E03B53-DD16-2C9C-3442-6DF1648ADAB1}"/>
              </a:ext>
            </a:extLst>
          </p:cNvPr>
          <p:cNvSpPr/>
          <p:nvPr/>
        </p:nvSpPr>
        <p:spPr>
          <a:xfrm>
            <a:off x="392619" y="5052651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2DDAD7-8EC5-05D3-4045-2E646152AC49}"/>
              </a:ext>
            </a:extLst>
          </p:cNvPr>
          <p:cNvSpPr/>
          <p:nvPr/>
        </p:nvSpPr>
        <p:spPr>
          <a:xfrm>
            <a:off x="1058119" y="4202418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E96E41-8887-7A7F-FF98-87F8513450F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20790" y="5383374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275EF1-4A57-82F6-2E9F-6BEF9BDCE13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03823" y="5383374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783999-AAAE-56D8-63D8-A1526352726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03823" y="5383374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E5FB4-E9A0-6CAB-8612-CA3DB5392773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flipV="1">
            <a:off x="1003823" y="4533158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00B15-73DA-BB09-9E2D-ED2E5B95AB0C}"/>
              </a:ext>
            </a:extLst>
          </p:cNvPr>
          <p:cNvSpPr txBox="1"/>
          <p:nvPr/>
        </p:nvSpPr>
        <p:spPr>
          <a:xfrm rot="18907548">
            <a:off x="-14491" y="5572663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F3803-9BFB-928B-CD43-545A5475BDF6}"/>
              </a:ext>
            </a:extLst>
          </p:cNvPr>
          <p:cNvSpPr txBox="1"/>
          <p:nvPr/>
        </p:nvSpPr>
        <p:spPr>
          <a:xfrm rot="16200000">
            <a:off x="475924" y="5736533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BBA66-7435-8001-BA63-93E8ABFA9E9A}"/>
              </a:ext>
            </a:extLst>
          </p:cNvPr>
          <p:cNvSpPr txBox="1"/>
          <p:nvPr/>
        </p:nvSpPr>
        <p:spPr>
          <a:xfrm rot="2785032">
            <a:off x="1309168" y="5654717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4D921-9006-8085-E4EA-7D2449C83D40}"/>
              </a:ext>
            </a:extLst>
          </p:cNvPr>
          <p:cNvSpPr/>
          <p:nvPr/>
        </p:nvSpPr>
        <p:spPr>
          <a:xfrm>
            <a:off x="2323321" y="5052651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0D7D9-D744-DB54-CB3D-990EC2F13EC2}"/>
              </a:ext>
            </a:extLst>
          </p:cNvPr>
          <p:cNvSpPr txBox="1"/>
          <p:nvPr/>
        </p:nvSpPr>
        <p:spPr>
          <a:xfrm rot="19429767">
            <a:off x="697597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F9CD8C-391B-524C-BBD0-20437AAC03DD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1738826" y="4533158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7DB806-421B-987B-4859-3375547EF234}"/>
              </a:ext>
            </a:extLst>
          </p:cNvPr>
          <p:cNvSpPr txBox="1"/>
          <p:nvPr/>
        </p:nvSpPr>
        <p:spPr>
          <a:xfrm rot="1450242">
            <a:off x="2056089" y="4550125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6751-4EC7-5A90-15B7-7DE175D45DAA}"/>
              </a:ext>
            </a:extLst>
          </p:cNvPr>
          <p:cNvSpPr txBox="1"/>
          <p:nvPr/>
        </p:nvSpPr>
        <p:spPr>
          <a:xfrm rot="16200000">
            <a:off x="2279357" y="5604931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F25A87-A10A-1C24-4A12-2DC3CDE6159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823179" y="5383391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59348A-9067-B559-ECB6-043246C9CF04}"/>
              </a:ext>
            </a:extLst>
          </p:cNvPr>
          <p:cNvSpPr/>
          <p:nvPr/>
        </p:nvSpPr>
        <p:spPr>
          <a:xfrm>
            <a:off x="1567599" y="6304512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FA1DE43-985D-5B11-8896-31390B5F419B}"/>
              </a:ext>
            </a:extLst>
          </p:cNvPr>
          <p:cNvSpPr/>
          <p:nvPr/>
        </p:nvSpPr>
        <p:spPr>
          <a:xfrm>
            <a:off x="736706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21855A1-543B-1FD0-A147-B3C592038DE7}"/>
              </a:ext>
            </a:extLst>
          </p:cNvPr>
          <p:cNvSpPr/>
          <p:nvPr/>
        </p:nvSpPr>
        <p:spPr>
          <a:xfrm>
            <a:off x="93396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7D140C1-7C74-C919-0A57-0AB9E8BAB078}"/>
              </a:ext>
            </a:extLst>
          </p:cNvPr>
          <p:cNvSpPr/>
          <p:nvPr/>
        </p:nvSpPr>
        <p:spPr>
          <a:xfrm>
            <a:off x="2538724" y="6304512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032155-87B1-E445-CACD-ABE5905B7274}"/>
              </a:ext>
            </a:extLst>
          </p:cNvPr>
          <p:cNvCxnSpPr>
            <a:cxnSpLocks/>
            <a:stCxn id="5" idx="3"/>
            <a:endCxn id="33" idx="1"/>
          </p:cNvCxnSpPr>
          <p:nvPr/>
        </p:nvCxnSpPr>
        <p:spPr>
          <a:xfrm flipV="1">
            <a:off x="2419532" y="4362366"/>
            <a:ext cx="1231887" cy="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D8C4C12-3393-0612-F1FB-276873C00B7E}"/>
              </a:ext>
            </a:extLst>
          </p:cNvPr>
          <p:cNvSpPr/>
          <p:nvPr/>
        </p:nvSpPr>
        <p:spPr>
          <a:xfrm>
            <a:off x="3651419" y="4196996"/>
            <a:ext cx="192918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gc:TextileLabelingAct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3A700-7C45-ACF1-352D-25D806B647E1}"/>
              </a:ext>
            </a:extLst>
          </p:cNvPr>
          <p:cNvSpPr txBox="1"/>
          <p:nvPr/>
        </p:nvSpPr>
        <p:spPr>
          <a:xfrm>
            <a:off x="2419532" y="4044623"/>
            <a:ext cx="116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gc:subjectTo</a:t>
            </a:r>
            <a:endParaRPr lang="en-US" sz="15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0B04CE-4EE4-994A-96C0-8EF3EB312784}"/>
              </a:ext>
            </a:extLst>
          </p:cNvPr>
          <p:cNvCxnSpPr>
            <a:cxnSpLocks/>
          </p:cNvCxnSpPr>
          <p:nvPr/>
        </p:nvCxnSpPr>
        <p:spPr>
          <a:xfrm flipV="1">
            <a:off x="1795940" y="3801600"/>
            <a:ext cx="400089" cy="3737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4AF6025-C6B6-C321-A578-2B765DA3591F}"/>
              </a:ext>
            </a:extLst>
          </p:cNvPr>
          <p:cNvSpPr txBox="1"/>
          <p:nvPr/>
        </p:nvSpPr>
        <p:spPr>
          <a:xfrm>
            <a:off x="2071681" y="3435346"/>
            <a:ext cx="4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FDF4C15-920C-DE45-AD80-EBA4631E2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85527"/>
              </p:ext>
            </p:extLst>
          </p:nvPr>
        </p:nvGraphicFramePr>
        <p:xfrm>
          <a:off x="6271396" y="3428620"/>
          <a:ext cx="1302766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2766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?p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gc:Levis511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gc:JeansX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0" grpId="0"/>
      <p:bldP spid="11" grpId="0"/>
      <p:bldP spid="12" grpId="0"/>
      <p:bldP spid="13" grpId="0" animBg="1"/>
      <p:bldP spid="14" grpId="0"/>
      <p:bldP spid="17" grpId="0"/>
      <p:bldP spid="18" grpId="0"/>
      <p:bldP spid="20" grpId="0" animBg="1"/>
      <p:bldP spid="23" grpId="0" animBg="1"/>
      <p:bldP spid="28" grpId="0" animBg="1"/>
      <p:bldP spid="31" grpId="0" animBg="1"/>
      <p:bldP spid="33" grpId="0" animBg="1"/>
      <p:bldP spid="34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motivation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A smart watch with a screen on it&#10;&#10;Description automatically generated">
            <a:extLst>
              <a:ext uri="{FF2B5EF4-FFF2-40B4-BE49-F238E27FC236}">
                <a16:creationId xmlns:a16="http://schemas.microsoft.com/office/drawing/2014/main" id="{5F7C4CF0-7171-46A8-463C-D439F876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5" y="1104619"/>
            <a:ext cx="1936432" cy="23957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0D40C3-4073-0671-1BFA-1C293644D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39058"/>
              </p:ext>
            </p:extLst>
          </p:nvPr>
        </p:nvGraphicFramePr>
        <p:xfrm>
          <a:off x="444501" y="4858487"/>
          <a:ext cx="1676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90564687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316674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156275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Smart Watches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5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46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45664A-9C17-1BB3-281E-42809E4F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50619"/>
              </p:ext>
            </p:extLst>
          </p:nvPr>
        </p:nvGraphicFramePr>
        <p:xfrm>
          <a:off x="2385918" y="4857954"/>
          <a:ext cx="1676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90564687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316674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156275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Watches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5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46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5D70B79-82D9-E941-2064-0281C7312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73429"/>
              </p:ext>
            </p:extLst>
          </p:nvPr>
        </p:nvGraphicFramePr>
        <p:xfrm>
          <a:off x="4327335" y="4857954"/>
          <a:ext cx="1676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90564687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316674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156275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Wearables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5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4622"/>
                  </a:ext>
                </a:extLst>
              </a:tr>
            </a:tbl>
          </a:graphicData>
        </a:graphic>
      </p:graphicFrame>
      <p:pic>
        <p:nvPicPr>
          <p:cNvPr id="34" name="Picture 33" descr="A close up of a watch&#10;&#10;Description automatically generated">
            <a:extLst>
              <a:ext uri="{FF2B5EF4-FFF2-40B4-BE49-F238E27FC236}">
                <a16:creationId xmlns:a16="http://schemas.microsoft.com/office/drawing/2014/main" id="{F001908C-B657-25FA-3B78-A8F1A36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558" y="1104619"/>
            <a:ext cx="1834229" cy="2395728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B58F2E0-BA19-C1C9-CE84-60FB77B81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99122"/>
              </p:ext>
            </p:extLst>
          </p:nvPr>
        </p:nvGraphicFramePr>
        <p:xfrm>
          <a:off x="6268752" y="4857954"/>
          <a:ext cx="1676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90564687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316674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1562756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Electronics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5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4622"/>
                  </a:ext>
                </a:extLst>
              </a:tr>
            </a:tbl>
          </a:graphicData>
        </a:graphic>
      </p:graphicFrame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D48F1A-8642-5EAE-0CD4-1F89F68C9AE7}"/>
              </a:ext>
            </a:extLst>
          </p:cNvPr>
          <p:cNvSpPr/>
          <p:nvPr/>
        </p:nvSpPr>
        <p:spPr>
          <a:xfrm>
            <a:off x="429527" y="4014047"/>
            <a:ext cx="145473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C14F32C-9641-81CB-FA95-F0A6FBF7B3D4}"/>
              </a:ext>
            </a:extLst>
          </p:cNvPr>
          <p:cNvSpPr/>
          <p:nvPr/>
        </p:nvSpPr>
        <p:spPr>
          <a:xfrm>
            <a:off x="633938" y="3500347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Wearables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121A8BD-F2AB-9C2E-E4BF-3A6A0A488704}"/>
              </a:ext>
            </a:extLst>
          </p:cNvPr>
          <p:cNvSpPr/>
          <p:nvPr/>
        </p:nvSpPr>
        <p:spPr>
          <a:xfrm>
            <a:off x="1983005" y="3509101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Watches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E33C9B4-F315-6119-B55B-6268B2A41BB2}"/>
              </a:ext>
            </a:extLst>
          </p:cNvPr>
          <p:cNvSpPr/>
          <p:nvPr/>
        </p:nvSpPr>
        <p:spPr>
          <a:xfrm>
            <a:off x="2085207" y="3995409"/>
            <a:ext cx="124219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Electronics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4F084D7-B631-4980-3FF5-C1E1F14714FC}"/>
              </a:ext>
            </a:extLst>
          </p:cNvPr>
          <p:cNvSpPr/>
          <p:nvPr/>
        </p:nvSpPr>
        <p:spPr>
          <a:xfrm>
            <a:off x="7689797" y="3509101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Wearables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A2D87F-4770-034D-157D-F9D57285D2F5}"/>
              </a:ext>
            </a:extLst>
          </p:cNvPr>
          <p:cNvSpPr/>
          <p:nvPr/>
        </p:nvSpPr>
        <p:spPr>
          <a:xfrm>
            <a:off x="9038864" y="3509101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Watches</a:t>
            </a:r>
          </a:p>
        </p:txBody>
      </p:sp>
    </p:spTree>
    <p:extLst>
      <p:ext uri="{BB962C8B-B14F-4D97-AF65-F5344CB8AC3E}">
        <p14:creationId xmlns:p14="http://schemas.microsoft.com/office/powerpoint/2010/main" val="8398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Example </a:t>
            </a:r>
            <a:r>
              <a:rPr lang="en-US" sz="4000" kern="0" dirty="0" err="1">
                <a:solidFill>
                  <a:srgbClr val="000000"/>
                </a:solidFill>
                <a:latin typeface="Arial"/>
                <a:cs typeface="Arial"/>
              </a:rPr>
              <a:t>data+schema</a:t>
            </a:r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 querying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66B84-1659-A8BB-4E76-D178D2A65360}"/>
              </a:ext>
            </a:extLst>
          </p:cNvPr>
          <p:cNvSpPr txBox="1"/>
          <p:nvPr/>
        </p:nvSpPr>
        <p:spPr>
          <a:xfrm>
            <a:off x="3161535" y="1393370"/>
            <a:ext cx="5868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?x 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?p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?c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gc:subjectTo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gc:TextileLabelingAct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?p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gc:size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9144A-F6D7-93EE-5C87-008B92F78522}"/>
              </a:ext>
            </a:extLst>
          </p:cNvPr>
          <p:cNvSpPr txBox="1"/>
          <p:nvPr/>
        </p:nvSpPr>
        <p:spPr>
          <a:xfrm>
            <a:off x="1143906" y="929738"/>
            <a:ext cx="990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effectLst/>
                <a:latin typeface="Helvetica" pitchFamily="2" charset="0"/>
              </a:rPr>
              <a:t>Sizes of products that are subject to Textile Labeling Act?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E03B53-DD16-2C9C-3442-6DF1648ADAB1}"/>
              </a:ext>
            </a:extLst>
          </p:cNvPr>
          <p:cNvSpPr/>
          <p:nvPr/>
        </p:nvSpPr>
        <p:spPr>
          <a:xfrm>
            <a:off x="392619" y="5052651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2DDAD7-8EC5-05D3-4045-2E646152AC49}"/>
              </a:ext>
            </a:extLst>
          </p:cNvPr>
          <p:cNvSpPr/>
          <p:nvPr/>
        </p:nvSpPr>
        <p:spPr>
          <a:xfrm>
            <a:off x="1058119" y="4202418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E96E41-8887-7A7F-FF98-87F8513450F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20790" y="5383374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275EF1-4A57-82F6-2E9F-6BEF9BDCE13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03823" y="5383374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783999-AAAE-56D8-63D8-A1526352726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03823" y="5383374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E5FB4-E9A0-6CAB-8612-CA3DB5392773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flipV="1">
            <a:off x="1003823" y="4533158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00B15-73DA-BB09-9E2D-ED2E5B95AB0C}"/>
              </a:ext>
            </a:extLst>
          </p:cNvPr>
          <p:cNvSpPr txBox="1"/>
          <p:nvPr/>
        </p:nvSpPr>
        <p:spPr>
          <a:xfrm rot="18907548">
            <a:off x="-14491" y="5572663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F3803-9BFB-928B-CD43-545A5475BDF6}"/>
              </a:ext>
            </a:extLst>
          </p:cNvPr>
          <p:cNvSpPr txBox="1"/>
          <p:nvPr/>
        </p:nvSpPr>
        <p:spPr>
          <a:xfrm rot="16200000">
            <a:off x="475924" y="5736533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BBA66-7435-8001-BA63-93E8ABFA9E9A}"/>
              </a:ext>
            </a:extLst>
          </p:cNvPr>
          <p:cNvSpPr txBox="1"/>
          <p:nvPr/>
        </p:nvSpPr>
        <p:spPr>
          <a:xfrm rot="2785032">
            <a:off x="1309168" y="5654717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4D921-9006-8085-E4EA-7D2449C83D40}"/>
              </a:ext>
            </a:extLst>
          </p:cNvPr>
          <p:cNvSpPr/>
          <p:nvPr/>
        </p:nvSpPr>
        <p:spPr>
          <a:xfrm>
            <a:off x="2323321" y="5052651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0D7D9-D744-DB54-CB3D-990EC2F13EC2}"/>
              </a:ext>
            </a:extLst>
          </p:cNvPr>
          <p:cNvSpPr txBox="1"/>
          <p:nvPr/>
        </p:nvSpPr>
        <p:spPr>
          <a:xfrm rot="19429767">
            <a:off x="697597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F9CD8C-391B-524C-BBD0-20437AAC03DD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1738826" y="4533158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7DB806-421B-987B-4859-3375547EF234}"/>
              </a:ext>
            </a:extLst>
          </p:cNvPr>
          <p:cNvSpPr txBox="1"/>
          <p:nvPr/>
        </p:nvSpPr>
        <p:spPr>
          <a:xfrm rot="1450242">
            <a:off x="2056089" y="4550125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76751-4EC7-5A90-15B7-7DE175D45DAA}"/>
              </a:ext>
            </a:extLst>
          </p:cNvPr>
          <p:cNvSpPr txBox="1"/>
          <p:nvPr/>
        </p:nvSpPr>
        <p:spPr>
          <a:xfrm rot="16200000">
            <a:off x="2279357" y="5604931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F25A87-A10A-1C24-4A12-2DC3CDE6159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823179" y="5383391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59348A-9067-B559-ECB6-043246C9CF04}"/>
              </a:ext>
            </a:extLst>
          </p:cNvPr>
          <p:cNvSpPr/>
          <p:nvPr/>
        </p:nvSpPr>
        <p:spPr>
          <a:xfrm>
            <a:off x="1567599" y="6304512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FA1DE43-985D-5B11-8896-31390B5F419B}"/>
              </a:ext>
            </a:extLst>
          </p:cNvPr>
          <p:cNvSpPr/>
          <p:nvPr/>
        </p:nvSpPr>
        <p:spPr>
          <a:xfrm>
            <a:off x="736706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21855A1-543B-1FD0-A147-B3C592038DE7}"/>
              </a:ext>
            </a:extLst>
          </p:cNvPr>
          <p:cNvSpPr/>
          <p:nvPr/>
        </p:nvSpPr>
        <p:spPr>
          <a:xfrm>
            <a:off x="93396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7D140C1-7C74-C919-0A57-0AB9E8BAB078}"/>
              </a:ext>
            </a:extLst>
          </p:cNvPr>
          <p:cNvSpPr/>
          <p:nvPr/>
        </p:nvSpPr>
        <p:spPr>
          <a:xfrm>
            <a:off x="2538724" y="6304512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032155-87B1-E445-CACD-ABE5905B7274}"/>
              </a:ext>
            </a:extLst>
          </p:cNvPr>
          <p:cNvCxnSpPr>
            <a:cxnSpLocks/>
            <a:stCxn id="5" idx="3"/>
            <a:endCxn id="33" idx="1"/>
          </p:cNvCxnSpPr>
          <p:nvPr/>
        </p:nvCxnSpPr>
        <p:spPr>
          <a:xfrm flipV="1">
            <a:off x="2419532" y="4362366"/>
            <a:ext cx="1231887" cy="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D8C4C12-3393-0612-F1FB-276873C00B7E}"/>
              </a:ext>
            </a:extLst>
          </p:cNvPr>
          <p:cNvSpPr/>
          <p:nvPr/>
        </p:nvSpPr>
        <p:spPr>
          <a:xfrm>
            <a:off x="3651419" y="4196996"/>
            <a:ext cx="192918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gc:TextileLabelingAct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3A700-7C45-ACF1-352D-25D806B647E1}"/>
              </a:ext>
            </a:extLst>
          </p:cNvPr>
          <p:cNvSpPr txBox="1"/>
          <p:nvPr/>
        </p:nvSpPr>
        <p:spPr>
          <a:xfrm>
            <a:off x="2419532" y="4044623"/>
            <a:ext cx="116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gc:subjectTo</a:t>
            </a:r>
            <a:endParaRPr lang="en-US" sz="15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0B04CE-4EE4-994A-96C0-8EF3EB312784}"/>
              </a:ext>
            </a:extLst>
          </p:cNvPr>
          <p:cNvCxnSpPr>
            <a:cxnSpLocks/>
          </p:cNvCxnSpPr>
          <p:nvPr/>
        </p:nvCxnSpPr>
        <p:spPr>
          <a:xfrm flipV="1">
            <a:off x="1795940" y="3801600"/>
            <a:ext cx="400089" cy="3737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4AF6025-C6B6-C321-A578-2B765DA3591F}"/>
              </a:ext>
            </a:extLst>
          </p:cNvPr>
          <p:cNvSpPr txBox="1"/>
          <p:nvPr/>
        </p:nvSpPr>
        <p:spPr>
          <a:xfrm>
            <a:off x="2071681" y="3435346"/>
            <a:ext cx="4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...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FDF4C15-920C-DE45-AD80-EBA4631E2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29135"/>
              </p:ext>
            </p:extLst>
          </p:nvPr>
        </p:nvGraphicFramePr>
        <p:xfrm>
          <a:off x="6271396" y="3428620"/>
          <a:ext cx="46704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?x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97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0" grpId="0"/>
      <p:bldP spid="11" grpId="0"/>
      <p:bldP spid="12" grpId="0"/>
      <p:bldP spid="13" grpId="0" animBg="1"/>
      <p:bldP spid="14" grpId="0"/>
      <p:bldP spid="17" grpId="0"/>
      <p:bldP spid="18" grpId="0"/>
      <p:bldP spid="20" grpId="0" animBg="1"/>
      <p:bldP spid="23" grpId="0" animBg="1"/>
      <p:bldP spid="28" grpId="0" animBg="1"/>
      <p:bldP spid="31" grpId="0" animBg="1"/>
      <p:bldP spid="33" grpId="0" animBg="1"/>
      <p:bldP spid="34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0" y="-22728"/>
            <a:ext cx="12191999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 algn="ctr">
              <a:lnSpc>
                <a:spcPct val="150000"/>
              </a:lnSpc>
            </a:pPr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Another motivating example for RDF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1BC771F-749E-B2C1-9BD0-EB3D19EF3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25" y="816423"/>
            <a:ext cx="3729320" cy="53154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FAB3A5-06F9-6686-E40F-E28777BF9CDC}"/>
              </a:ext>
            </a:extLst>
          </p:cNvPr>
          <p:cNvSpPr txBox="1"/>
          <p:nvPr/>
        </p:nvSpPr>
        <p:spPr>
          <a:xfrm>
            <a:off x="5638800" y="753123"/>
            <a:ext cx="6416842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What would the tables be?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Politicians?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Prime Ministers?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Canadians?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Humans?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What would the columns be?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Too complex &amp; irregular to structure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772BFF-7A2A-9DAB-099A-59F962692814}"/>
              </a:ext>
            </a:extLst>
          </p:cNvPr>
          <p:cNvSpPr/>
          <p:nvPr/>
        </p:nvSpPr>
        <p:spPr>
          <a:xfrm>
            <a:off x="4505447" y="4915421"/>
            <a:ext cx="1005840" cy="132828"/>
          </a:xfrm>
          <a:prstGeom prst="round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EDAF6C-F480-7FF5-83F2-166B1E738D0A}"/>
              </a:ext>
            </a:extLst>
          </p:cNvPr>
          <p:cNvSpPr/>
          <p:nvPr/>
        </p:nvSpPr>
        <p:spPr>
          <a:xfrm>
            <a:off x="4505447" y="5029199"/>
            <a:ext cx="1005840" cy="47353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F08CEA-CC71-DCE8-B73C-4773C3B60C0B}"/>
              </a:ext>
            </a:extLst>
          </p:cNvPr>
          <p:cNvSpPr/>
          <p:nvPr/>
        </p:nvSpPr>
        <p:spPr>
          <a:xfrm>
            <a:off x="4505447" y="5483679"/>
            <a:ext cx="1005840" cy="132828"/>
          </a:xfrm>
          <a:prstGeom prst="round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6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791D7-4F89-71F9-BA06-3FE9CAF01602}"/>
              </a:ext>
            </a:extLst>
          </p:cNvPr>
          <p:cNvSpPr txBox="1"/>
          <p:nvPr/>
        </p:nvSpPr>
        <p:spPr>
          <a:xfrm>
            <a:off x="0" y="736706"/>
            <a:ext cx="12191999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700" kern="0" dirty="0">
                <a:solidFill>
                  <a:srgbClr val="000000"/>
                </a:solidFill>
                <a:latin typeface="Arial"/>
                <a:cs typeface="Arial"/>
              </a:rPr>
              <a:t>Turning Wikipedia into a database of records is the goal of several projects</a:t>
            </a:r>
          </a:p>
          <a:p>
            <a:pPr marL="27432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700" kern="0" dirty="0">
                <a:solidFill>
                  <a:srgbClr val="000000"/>
                </a:solidFill>
                <a:latin typeface="Arial"/>
                <a:cs typeface="Arial"/>
              </a:rPr>
              <a:t>All use RDF</a:t>
            </a:r>
            <a:endParaRPr lang="en-US" sz="2700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4" name="Picture 3" descr="A logo with yellow dots and blue text&#10;&#10;Description automatically generated">
            <a:extLst>
              <a:ext uri="{FF2B5EF4-FFF2-40B4-BE49-F238E27FC236}">
                <a16:creationId xmlns:a16="http://schemas.microsoft.com/office/drawing/2014/main" id="{536855B1-B074-732B-1F61-8E4DEBAF8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7" y="2168486"/>
            <a:ext cx="2853642" cy="1944044"/>
          </a:xfrm>
          <a:prstGeom prst="rect">
            <a:avLst/>
          </a:prstGeom>
        </p:spPr>
      </p:pic>
      <p:pic>
        <p:nvPicPr>
          <p:cNvPr id="7" name="Picture 6" descr="A bar code with text&#10;&#10;Description automatically generated">
            <a:extLst>
              <a:ext uri="{FF2B5EF4-FFF2-40B4-BE49-F238E27FC236}">
                <a16:creationId xmlns:a16="http://schemas.microsoft.com/office/drawing/2014/main" id="{4A151F8F-F744-421E-E711-B76DB7C57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463" y="2100850"/>
            <a:ext cx="2846314" cy="2011680"/>
          </a:xfrm>
          <a:prstGeom prst="rect">
            <a:avLst/>
          </a:prstGeom>
        </p:spPr>
      </p:pic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3EC71304-76F0-F5DE-D4EF-CD1A8E769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78" y="4533601"/>
            <a:ext cx="6013299" cy="11523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15C14E-E014-CF7C-8EC9-637D9ECE8483}"/>
              </a:ext>
            </a:extLst>
          </p:cNvPr>
          <p:cNvGrpSpPr/>
          <p:nvPr/>
        </p:nvGrpSpPr>
        <p:grpSpPr>
          <a:xfrm>
            <a:off x="7137520" y="2168486"/>
            <a:ext cx="4414015" cy="4249447"/>
            <a:chOff x="4449145" y="1296037"/>
            <a:chExt cx="4414015" cy="424944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55F0E89-D967-71CD-B7B2-E8DAE9F49645}"/>
                </a:ext>
              </a:extLst>
            </p:cNvPr>
            <p:cNvSpPr/>
            <p:nvPr/>
          </p:nvSpPr>
          <p:spPr>
            <a:xfrm>
              <a:off x="6036856" y="3189961"/>
              <a:ext cx="11861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J. Trudeau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33ED5F0-C505-DF32-0EA4-412AA0385ADD}"/>
                </a:ext>
              </a:extLst>
            </p:cNvPr>
            <p:cNvSpPr/>
            <p:nvPr/>
          </p:nvSpPr>
          <p:spPr>
            <a:xfrm>
              <a:off x="4477140" y="1883953"/>
              <a:ext cx="1293779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M. Trudeau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402075-527A-A586-BB6E-B367CE7069C2}"/>
                </a:ext>
              </a:extLst>
            </p:cNvPr>
            <p:cNvSpPr/>
            <p:nvPr/>
          </p:nvSpPr>
          <p:spPr>
            <a:xfrm>
              <a:off x="4477140" y="4473603"/>
              <a:ext cx="1422896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Rideau Cottage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869001C-B0A2-99AC-7608-75390A0ABB67}"/>
                </a:ext>
              </a:extLst>
            </p:cNvPr>
            <p:cNvSpPr/>
            <p:nvPr/>
          </p:nvSpPr>
          <p:spPr>
            <a:xfrm>
              <a:off x="7359868" y="4605153"/>
              <a:ext cx="15032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Harrington Lake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5DEB70D-26A9-8B5E-8060-DF6C3C478372}"/>
                </a:ext>
              </a:extLst>
            </p:cNvPr>
            <p:cNvSpPr/>
            <p:nvPr/>
          </p:nvSpPr>
          <p:spPr>
            <a:xfrm>
              <a:off x="7359868" y="1993568"/>
              <a:ext cx="15032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Liberal Party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4022A4-85B5-D060-C719-1B64B2A96993}"/>
                </a:ext>
              </a:extLst>
            </p:cNvPr>
            <p:cNvCxnSpPr>
              <a:stCxn id="5" idx="0"/>
              <a:endCxn id="6" idx="2"/>
            </p:cNvCxnSpPr>
            <p:nvPr/>
          </p:nvCxnSpPr>
          <p:spPr>
            <a:xfrm flipH="1" flipV="1">
              <a:off x="5124030" y="2214693"/>
              <a:ext cx="1505922" cy="9752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E4A913-9749-5E4E-D499-565833071218}"/>
                </a:ext>
              </a:extLst>
            </p:cNvPr>
            <p:cNvSpPr txBox="1"/>
            <p:nvPr/>
          </p:nvSpPr>
          <p:spPr>
            <a:xfrm rot="1998957">
              <a:off x="5474438" y="2485949"/>
              <a:ext cx="1108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dbr:mother</a:t>
              </a:r>
              <a:endParaRPr lang="en-US" sz="15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39F198-F9F7-C0A9-640E-9D201AA62F19}"/>
                </a:ext>
              </a:extLst>
            </p:cNvPr>
            <p:cNvCxnSpPr>
              <a:cxnSpLocks/>
              <a:stCxn id="5" idx="0"/>
              <a:endCxn id="11" idx="2"/>
            </p:cNvCxnSpPr>
            <p:nvPr/>
          </p:nvCxnSpPr>
          <p:spPr>
            <a:xfrm flipV="1">
              <a:off x="6629952" y="2324308"/>
              <a:ext cx="1481562" cy="8656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BED4A-DD9B-7E56-806B-2E98B48595E6}"/>
                </a:ext>
              </a:extLst>
            </p:cNvPr>
            <p:cNvSpPr txBox="1"/>
            <p:nvPr/>
          </p:nvSpPr>
          <p:spPr>
            <a:xfrm rot="19603786">
              <a:off x="6668558" y="2485222"/>
              <a:ext cx="1108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dbr:party</a:t>
              </a:r>
              <a:endParaRPr lang="en-US" sz="15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3CFCBC-BF15-7A62-B138-BB727C59A0F1}"/>
                </a:ext>
              </a:extLst>
            </p:cNvPr>
            <p:cNvSpPr txBox="1"/>
            <p:nvPr/>
          </p:nvSpPr>
          <p:spPr>
            <a:xfrm rot="2145819">
              <a:off x="6827260" y="3799454"/>
              <a:ext cx="12657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dbr:residence</a:t>
              </a:r>
              <a:endParaRPr lang="en-US" sz="15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AF3060-F69B-4A20-E8DD-7F925C4B7C8E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6629952" y="3520701"/>
              <a:ext cx="1481562" cy="10844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7EC65D-099A-A17F-B7D5-F44A654DE032}"/>
                </a:ext>
              </a:extLst>
            </p:cNvPr>
            <p:cNvSpPr txBox="1"/>
            <p:nvPr/>
          </p:nvSpPr>
          <p:spPr>
            <a:xfrm rot="19662458">
              <a:off x="5108589" y="3736745"/>
              <a:ext cx="12657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dbr:residence</a:t>
              </a:r>
              <a:endParaRPr lang="en-US" sz="15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AAA9D5-1A70-8D5D-588F-50F2D6AD0D8E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5188588" y="3520701"/>
              <a:ext cx="1441364" cy="9529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810D98-8029-648A-D8A6-8CC11FBF6C3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5135242" y="2854032"/>
              <a:ext cx="901614" cy="50129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C05C55-784B-5CDD-AB11-058B9B5D57A5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5112818" y="3355331"/>
              <a:ext cx="92403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1D7E66-8ED4-445C-BB3A-D007B9066A75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5188588" y="3355331"/>
              <a:ext cx="848268" cy="4114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C2CA4D-B1B4-5436-0D7C-91D7C55B3DA0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7223048" y="3355331"/>
              <a:ext cx="729916" cy="5138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FA0E1A4-5BAD-A9C1-5E33-AA4C4F5A559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7223048" y="3355331"/>
              <a:ext cx="729916" cy="4372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B2DB2E1-C5A8-778C-47CB-FBD04C791F1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7223048" y="3006411"/>
              <a:ext cx="666925" cy="3489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AF071A-4715-A23E-A87C-4D5EB252F8E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5124030" y="1374377"/>
              <a:ext cx="646889" cy="5095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C1F9EE-93A9-7B81-208C-D96B37B045EB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4449145" y="1409984"/>
              <a:ext cx="674885" cy="47396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37FBC6-59FC-A875-6F4C-013A5FCA89D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5124030" y="1296037"/>
              <a:ext cx="23887" cy="5879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D24B09E-6280-041E-E023-EFDD59B7A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14" y="1483562"/>
              <a:ext cx="646889" cy="5095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D8BCE1-584A-8A2E-0C3E-F1F2C5FD5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6529" y="1519169"/>
              <a:ext cx="674885" cy="47396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3FD9DF-1414-1D95-2DC1-107DED105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14" y="1405222"/>
              <a:ext cx="23887" cy="5879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BEC72F-ADB7-2EC9-844A-83A11999B048}"/>
                </a:ext>
              </a:extLst>
            </p:cNvPr>
            <p:cNvGrpSpPr/>
            <p:nvPr/>
          </p:nvGrpSpPr>
          <p:grpSpPr>
            <a:xfrm rot="10800000">
              <a:off x="4518935" y="4803494"/>
              <a:ext cx="1321774" cy="587916"/>
              <a:chOff x="5437768" y="4800760"/>
              <a:chExt cx="1321774" cy="58791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40A3C57-5A68-1A6D-7F78-871593F967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2653" y="4879100"/>
                <a:ext cx="646889" cy="5095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A659ABC-4329-A257-E7A5-9FC740059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7768" y="4914707"/>
                <a:ext cx="674885" cy="4739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C040223-B68F-7C12-B1FA-A8511B424F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2653" y="4800760"/>
                <a:ext cx="23887" cy="5879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E6A07A-41D3-86A3-046F-DBF611BE4F7D}"/>
                </a:ext>
              </a:extLst>
            </p:cNvPr>
            <p:cNvGrpSpPr/>
            <p:nvPr/>
          </p:nvGrpSpPr>
          <p:grpSpPr>
            <a:xfrm rot="10800000">
              <a:off x="7526529" y="4957568"/>
              <a:ext cx="1321774" cy="587916"/>
              <a:chOff x="5437768" y="4800760"/>
              <a:chExt cx="1321774" cy="587916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9D18479-A3D5-11BD-1D68-06409A622A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2653" y="4879100"/>
                <a:ext cx="646889" cy="5095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058F3F3-501C-5ADE-9EA6-043AFEDC4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7768" y="4914707"/>
                <a:ext cx="674885" cy="4739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EFCB878-4065-C050-E08F-2E86B7C418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2653" y="4800760"/>
                <a:ext cx="23887" cy="5879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B32D9EC-5838-2EBA-13BF-F258B8117DEF}"/>
              </a:ext>
            </a:extLst>
          </p:cNvPr>
          <p:cNvSpPr txBox="1"/>
          <p:nvPr/>
        </p:nvSpPr>
        <p:spPr>
          <a:xfrm>
            <a:off x="0" y="-58824"/>
            <a:ext cx="12191999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457200" algn="ctr">
              <a:lnSpc>
                <a:spcPct val="150000"/>
              </a:lnSpc>
            </a:pPr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Another motivating example for RDF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2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" y="11555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is more than a data model:</a:t>
            </a:r>
          </a:p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“Knowledge Representation &amp; Reasoning System”</a:t>
            </a:r>
            <a:endParaRPr lang="en-US" sz="4000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7AC28B-A7BF-F592-52CE-F60D6C9F29E0}"/>
              </a:ext>
            </a:extLst>
          </p:cNvPr>
          <p:cNvGrpSpPr/>
          <p:nvPr/>
        </p:nvGrpSpPr>
        <p:grpSpPr>
          <a:xfrm>
            <a:off x="3993711" y="2589476"/>
            <a:ext cx="4204577" cy="2685309"/>
            <a:chOff x="2516857" y="2088570"/>
            <a:chExt cx="4204577" cy="268530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AC34872-2C47-6D93-4D9A-22058F1D1816}"/>
                </a:ext>
              </a:extLst>
            </p:cNvPr>
            <p:cNvSpPr/>
            <p:nvPr/>
          </p:nvSpPr>
          <p:spPr>
            <a:xfrm>
              <a:off x="3420094" y="3878776"/>
              <a:ext cx="3301340" cy="895103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RDF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128FB3E-B974-B025-0249-35C0B544F0FA}"/>
                </a:ext>
              </a:extLst>
            </p:cNvPr>
            <p:cNvSpPr/>
            <p:nvPr/>
          </p:nvSpPr>
          <p:spPr>
            <a:xfrm>
              <a:off x="3420094" y="2983673"/>
              <a:ext cx="3301340" cy="895103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RDFS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8886BF3-0DB9-BA68-D245-69DB46EDB032}"/>
                </a:ext>
              </a:extLst>
            </p:cNvPr>
            <p:cNvSpPr/>
            <p:nvPr/>
          </p:nvSpPr>
          <p:spPr>
            <a:xfrm>
              <a:off x="3420094" y="2088570"/>
              <a:ext cx="3301340" cy="895103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OWL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7C418E-5866-125F-356A-217503C00BD2}"/>
                </a:ext>
              </a:extLst>
            </p:cNvPr>
            <p:cNvSpPr/>
            <p:nvPr/>
          </p:nvSpPr>
          <p:spPr>
            <a:xfrm rot="16200000">
              <a:off x="1621754" y="2983673"/>
              <a:ext cx="2685309" cy="895103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SPARQL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E8B916-9D53-9C46-BB4D-262AAA9F23C9}"/>
              </a:ext>
            </a:extLst>
          </p:cNvPr>
          <p:cNvSpPr txBox="1"/>
          <p:nvPr/>
        </p:nvSpPr>
        <p:spPr>
          <a:xfrm>
            <a:off x="96253" y="1583215"/>
            <a:ext cx="67557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6" indent="-457200">
              <a:buFont typeface="Wingdings" pitchFamily="2" charset="2"/>
              <a:buChar char="Ø"/>
            </a:pPr>
            <a:r>
              <a:rPr lang="en-US" sz="3000" kern="0" dirty="0">
                <a:solidFill>
                  <a:srgbClr val="000000"/>
                </a:solidFill>
                <a:latin typeface="Arial"/>
                <a:cs typeface="Arial"/>
              </a:rPr>
              <a:t>RDF Standards:</a:t>
            </a:r>
            <a:endParaRPr lang="en-US" sz="3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0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standards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67E91-BE54-9E8B-92DF-9BF14D7C6E5B}"/>
              </a:ext>
            </a:extLst>
          </p:cNvPr>
          <p:cNvSpPr txBox="1"/>
          <p:nvPr/>
        </p:nvSpPr>
        <p:spPr>
          <a:xfrm>
            <a:off x="97841" y="660158"/>
            <a:ext cx="12094159" cy="336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Standardized vocabulary, i.e. IRIs. If a DBMS implements these standards: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Facilitates basic reasoning &amp; infer new triples in a database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rdf:type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Helvetica" pitchFamily="2" charset="0"/>
                <a:hlinkClick r:id="rId3"/>
              </a:rPr>
              <a:t>http://www.w3.org/1999/02/22-rdf-syntax-ns#type</a:t>
            </a:r>
            <a:endParaRPr lang="en-US" sz="2400" dirty="0">
              <a:effectLst/>
              <a:latin typeface="Helvetica" pitchFamily="2" charset="0"/>
            </a:endParaRP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effectLst/>
                <a:latin typeface="Helvetica" pitchFamily="2" charset="0"/>
              </a:rPr>
              <a:t>Types of resources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 err="1">
                <a:solidFill>
                  <a:srgbClr val="000000"/>
                </a:solidFill>
                <a:latin typeface="Helvetica" pitchFamily="2" charset="0"/>
                <a:cs typeface="Arial"/>
              </a:rPr>
              <a:t>rdfs:subClassOf</a:t>
            </a:r>
            <a:r>
              <a:rPr lang="en-US" sz="2400" kern="0" dirty="0">
                <a:solidFill>
                  <a:srgbClr val="000000"/>
                </a:solidFill>
                <a:latin typeface="Helvetica" pitchFamily="2" charset="0"/>
                <a:cs typeface="Arial"/>
              </a:rPr>
              <a:t>: </a:t>
            </a:r>
            <a:r>
              <a:rPr lang="en-US" sz="2400" dirty="0">
                <a:effectLst/>
                <a:latin typeface="Helvetica" pitchFamily="2" charset="0"/>
                <a:hlinkClick r:id="rId4"/>
              </a:rPr>
              <a:t>http://www.w3.org/2000/01/rdf-schema#subClassOf</a:t>
            </a:r>
            <a:endParaRPr lang="en-US" sz="2400" dirty="0">
              <a:effectLst/>
              <a:latin typeface="Helvetica" pitchFamily="2" charset="0"/>
            </a:endParaRP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Helvetica" pitchFamily="2" charset="0"/>
              </a:rPr>
              <a:t>Sub/super-class relationships</a:t>
            </a:r>
            <a:endParaRPr lang="en-US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standards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F2A5B-0A67-BDDC-1B3A-4AD097470DF2}"/>
              </a:ext>
            </a:extLst>
          </p:cNvPr>
          <p:cNvSpPr/>
          <p:nvPr/>
        </p:nvSpPr>
        <p:spPr>
          <a:xfrm>
            <a:off x="24481" y="5693918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0D2B51-848B-2157-49B7-D0307AC0797D}"/>
              </a:ext>
            </a:extLst>
          </p:cNvPr>
          <p:cNvSpPr/>
          <p:nvPr/>
        </p:nvSpPr>
        <p:spPr>
          <a:xfrm>
            <a:off x="689981" y="4843685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487C33-C465-A1AB-F276-806BE350F8D8}"/>
              </a:ext>
            </a:extLst>
          </p:cNvPr>
          <p:cNvSpPr/>
          <p:nvPr/>
        </p:nvSpPr>
        <p:spPr>
          <a:xfrm>
            <a:off x="1494486" y="3581971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1352E0-7259-F701-C351-77671CBA9066}"/>
              </a:ext>
            </a:extLst>
          </p:cNvPr>
          <p:cNvSpPr/>
          <p:nvPr/>
        </p:nvSpPr>
        <p:spPr>
          <a:xfrm>
            <a:off x="3678642" y="5693918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655478-886A-BA49-F477-45543B3EC560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 flipH="1">
            <a:off x="226738" y="6024641"/>
            <a:ext cx="408947" cy="4074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9127C7-CA59-2614-E808-09C7BA96EB29}"/>
              </a:ext>
            </a:extLst>
          </p:cNvPr>
          <p:cNvCxnSpPr>
            <a:cxnSpLocks/>
            <a:stCxn id="4" idx="2"/>
            <a:endCxn id="54" idx="0"/>
          </p:cNvCxnSpPr>
          <p:nvPr/>
        </p:nvCxnSpPr>
        <p:spPr>
          <a:xfrm>
            <a:off x="635685" y="6024641"/>
            <a:ext cx="439288" cy="4074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9AF774-12E8-881E-8F3F-93FD47984DDE}"/>
              </a:ext>
            </a:extLst>
          </p:cNvPr>
          <p:cNvCxnSpPr>
            <a:cxnSpLocks/>
            <a:stCxn id="7" idx="2"/>
            <a:endCxn id="58" idx="0"/>
          </p:cNvCxnSpPr>
          <p:nvPr/>
        </p:nvCxnSpPr>
        <p:spPr>
          <a:xfrm flipH="1">
            <a:off x="4032441" y="6024658"/>
            <a:ext cx="249053" cy="4074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A5BD0D-9226-5038-E92B-9577BAF7AF97}"/>
              </a:ext>
            </a:extLst>
          </p:cNvPr>
          <p:cNvCxnSpPr>
            <a:cxnSpLocks/>
            <a:stCxn id="4" idx="2"/>
            <a:endCxn id="55" idx="0"/>
          </p:cNvCxnSpPr>
          <p:nvPr/>
        </p:nvCxnSpPr>
        <p:spPr>
          <a:xfrm>
            <a:off x="635685" y="6024641"/>
            <a:ext cx="11616" cy="4074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D302D2-71AE-BD49-96DF-6B75C42A9B5D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635685" y="5174425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D3AE3A-C2B3-F88D-6A1F-5FB135D9A545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370688" y="3912711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B2C79F-2C8F-701E-A8CC-544FA47F9144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H="1" flipV="1">
            <a:off x="3637148" y="5174425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22E644-1BE9-B20A-83C7-6EDFB0D69011}"/>
              </a:ext>
            </a:extLst>
          </p:cNvPr>
          <p:cNvSpPr/>
          <p:nvPr/>
        </p:nvSpPr>
        <p:spPr>
          <a:xfrm>
            <a:off x="3038746" y="4843685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85CA18-7D7E-CC35-ADF4-254F2DBDBF61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2003289" y="3912711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3DA4E2A-7F90-2A2B-DEC6-5E49CCB01A51}"/>
              </a:ext>
            </a:extLst>
          </p:cNvPr>
          <p:cNvSpPr/>
          <p:nvPr/>
        </p:nvSpPr>
        <p:spPr>
          <a:xfrm>
            <a:off x="1955183" y="5693918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72DA-2717-031B-544B-4490577FE7F7}"/>
              </a:ext>
            </a:extLst>
          </p:cNvPr>
          <p:cNvSpPr txBox="1"/>
          <p:nvPr/>
        </p:nvSpPr>
        <p:spPr>
          <a:xfrm rot="18299800">
            <a:off x="904672" y="4262747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851614-E29E-456E-27E6-68661960DD7A}"/>
              </a:ext>
            </a:extLst>
          </p:cNvPr>
          <p:cNvSpPr txBox="1"/>
          <p:nvPr/>
        </p:nvSpPr>
        <p:spPr>
          <a:xfrm rot="1806824">
            <a:off x="2292669" y="4100485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4C8D3F-37D0-110D-FEBD-A5F5B1009D8A}"/>
              </a:ext>
            </a:extLst>
          </p:cNvPr>
          <p:cNvSpPr txBox="1"/>
          <p:nvPr/>
        </p:nvSpPr>
        <p:spPr>
          <a:xfrm rot="2453848">
            <a:off x="3797425" y="527443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FDF6E-EAEA-D3AB-639F-9BE44F841533}"/>
              </a:ext>
            </a:extLst>
          </p:cNvPr>
          <p:cNvSpPr txBox="1"/>
          <p:nvPr/>
        </p:nvSpPr>
        <p:spPr>
          <a:xfrm rot="19429767">
            <a:off x="329459" y="527443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FA44CD-FFC0-DF1F-E026-E9E770B6BC83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>
            <a:off x="4281494" y="6024658"/>
            <a:ext cx="378567" cy="4074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53A998-8AD0-A550-491E-00F3DDE7CEB8}"/>
              </a:ext>
            </a:extLst>
          </p:cNvPr>
          <p:cNvCxnSpPr>
            <a:cxnSpLocks/>
            <a:stCxn id="20" idx="0"/>
            <a:endCxn id="5" idx="2"/>
          </p:cNvCxnSpPr>
          <p:nvPr/>
        </p:nvCxnSpPr>
        <p:spPr>
          <a:xfrm flipH="1" flipV="1">
            <a:off x="1370688" y="5174425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82E12C-C66F-A3FE-33D9-A0106D45F16E}"/>
              </a:ext>
            </a:extLst>
          </p:cNvPr>
          <p:cNvSpPr txBox="1"/>
          <p:nvPr/>
        </p:nvSpPr>
        <p:spPr>
          <a:xfrm rot="1450242">
            <a:off x="1687951" y="5191392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C1F1B-C01E-FD72-889F-074FE851FFE3}"/>
              </a:ext>
            </a:extLst>
          </p:cNvPr>
          <p:cNvCxnSpPr>
            <a:cxnSpLocks/>
            <a:stCxn id="20" idx="2"/>
            <a:endCxn id="50" idx="0"/>
          </p:cNvCxnSpPr>
          <p:nvPr/>
        </p:nvCxnSpPr>
        <p:spPr>
          <a:xfrm flipH="1">
            <a:off x="2455470" y="6024658"/>
            <a:ext cx="1" cy="4074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A180C92-19E9-1691-B1CD-D660A8F3AC38}"/>
              </a:ext>
            </a:extLst>
          </p:cNvPr>
          <p:cNvSpPr/>
          <p:nvPr/>
        </p:nvSpPr>
        <p:spPr>
          <a:xfrm>
            <a:off x="2300713" y="6432069"/>
            <a:ext cx="30951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F70F845-5F36-34D3-3002-FCA28DC60E07}"/>
              </a:ext>
            </a:extLst>
          </p:cNvPr>
          <p:cNvSpPr/>
          <p:nvPr/>
        </p:nvSpPr>
        <p:spPr>
          <a:xfrm>
            <a:off x="71981" y="6432069"/>
            <a:ext cx="30951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BED4BE0-3375-0120-7533-99B587FE63D5}"/>
              </a:ext>
            </a:extLst>
          </p:cNvPr>
          <p:cNvSpPr/>
          <p:nvPr/>
        </p:nvSpPr>
        <p:spPr>
          <a:xfrm>
            <a:off x="908653" y="6432069"/>
            <a:ext cx="33263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A0339DB-6755-1DC6-3636-DA5256AAA28A}"/>
              </a:ext>
            </a:extLst>
          </p:cNvPr>
          <p:cNvSpPr/>
          <p:nvPr/>
        </p:nvSpPr>
        <p:spPr>
          <a:xfrm>
            <a:off x="480981" y="6432069"/>
            <a:ext cx="33263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A37F214-E5C2-2008-E23B-8330641B0DD0}"/>
              </a:ext>
            </a:extLst>
          </p:cNvPr>
          <p:cNvSpPr/>
          <p:nvPr/>
        </p:nvSpPr>
        <p:spPr>
          <a:xfrm>
            <a:off x="3877684" y="6432069"/>
            <a:ext cx="30951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05F4D0B-DC51-5FF2-D7A7-EA92A770E67C}"/>
              </a:ext>
            </a:extLst>
          </p:cNvPr>
          <p:cNvSpPr/>
          <p:nvPr/>
        </p:nvSpPr>
        <p:spPr>
          <a:xfrm>
            <a:off x="4505304" y="6432069"/>
            <a:ext cx="30951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D5541-0CEF-5CDE-ECBC-83349304531D}"/>
              </a:ext>
            </a:extLst>
          </p:cNvPr>
          <p:cNvSpPr txBox="1"/>
          <p:nvPr/>
        </p:nvSpPr>
        <p:spPr>
          <a:xfrm>
            <a:off x="4235550" y="2048732"/>
            <a:ext cx="4439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?p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?p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gc:Jeans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B5B98FC1-63B2-F526-CE0E-5BBBB8AB8ABE}"/>
              </a:ext>
            </a:extLst>
          </p:cNvPr>
          <p:cNvGraphicFramePr>
            <a:graphicFrameLocks noGrp="1"/>
          </p:cNvGraphicFramePr>
          <p:nvPr/>
        </p:nvGraphicFramePr>
        <p:xfrm>
          <a:off x="5913210" y="3726786"/>
          <a:ext cx="130276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2766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?p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gc:Levis511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gc:JeansX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gc:Levis512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54958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46709C52-35F5-5796-8722-370EC0823E48}"/>
              </a:ext>
            </a:extLst>
          </p:cNvPr>
          <p:cNvSpPr txBox="1"/>
          <p:nvPr/>
        </p:nvSpPr>
        <p:spPr>
          <a:xfrm>
            <a:off x="97841" y="840782"/>
            <a:ext cx="12094159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Inference Rule</a:t>
            </a:r>
          </a:p>
          <a:p>
            <a:pPr algn="ctr">
              <a:lnSpc>
                <a:spcPct val="150000"/>
              </a:lnSpc>
            </a:pPr>
            <a:r>
              <a:rPr lang="en-US" sz="2400" kern="0" dirty="0">
                <a:latin typeface="Arial"/>
                <a:cs typeface="Arial"/>
              </a:rPr>
              <a:t>(x </a:t>
            </a:r>
            <a:r>
              <a:rPr lang="en-US" sz="2400" kern="0" dirty="0" err="1">
                <a:latin typeface="Arial"/>
                <a:cs typeface="Arial"/>
              </a:rPr>
              <a:t>rdf:type</a:t>
            </a:r>
            <a:r>
              <a:rPr lang="en-US" sz="2400" kern="0" dirty="0">
                <a:latin typeface="Arial"/>
                <a:cs typeface="Arial"/>
              </a:rPr>
              <a:t> A)  &amp; (A </a:t>
            </a:r>
            <a:r>
              <a:rPr lang="en-US" sz="2400" kern="0" dirty="0" err="1">
                <a:latin typeface="Arial"/>
                <a:cs typeface="Arial"/>
              </a:rPr>
              <a:t>rdfs:subClassOf</a:t>
            </a:r>
            <a:r>
              <a:rPr lang="en-US" sz="2400" kern="0" dirty="0">
                <a:latin typeface="Arial"/>
                <a:cs typeface="Arial"/>
              </a:rPr>
              <a:t> B) </a:t>
            </a:r>
            <a:r>
              <a:rPr lang="en-US" sz="2400" kern="0" dirty="0">
                <a:solidFill>
                  <a:schemeClr val="bg1"/>
                </a:solidFill>
                <a:latin typeface="Arial"/>
                <a:cs typeface="Arial"/>
              </a:rPr>
              <a:t>=&gt; (x </a:t>
            </a:r>
            <a:r>
              <a:rPr lang="en-US" sz="2400" kern="0" dirty="0" err="1">
                <a:solidFill>
                  <a:schemeClr val="bg1"/>
                </a:solidFill>
                <a:latin typeface="Arial"/>
                <a:cs typeface="Arial"/>
              </a:rPr>
              <a:t>rdf:type</a:t>
            </a:r>
            <a:r>
              <a:rPr lang="en-US" sz="2400" kern="0" dirty="0">
                <a:solidFill>
                  <a:schemeClr val="bg1"/>
                </a:solidFill>
                <a:latin typeface="Arial"/>
                <a:cs typeface="Arial"/>
              </a:rPr>
              <a:t> B)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ECC4BC-7243-A626-0114-77DC771D14FF}"/>
              </a:ext>
            </a:extLst>
          </p:cNvPr>
          <p:cNvSpPr txBox="1"/>
          <p:nvPr/>
        </p:nvSpPr>
        <p:spPr>
          <a:xfrm>
            <a:off x="7585871" y="1528308"/>
            <a:ext cx="2923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=&gt; </a:t>
            </a:r>
            <a:r>
              <a:rPr lang="en-US" sz="2400" kern="0" dirty="0">
                <a:latin typeface="Arial"/>
                <a:cs typeface="Arial"/>
              </a:rPr>
              <a:t>(x </a:t>
            </a:r>
            <a:r>
              <a:rPr lang="en-US" sz="2400" kern="0" dirty="0" err="1">
                <a:latin typeface="Arial"/>
                <a:cs typeface="Arial"/>
              </a:rPr>
              <a:t>rdf:type</a:t>
            </a:r>
            <a:r>
              <a:rPr lang="en-US" sz="2400" kern="0" dirty="0">
                <a:latin typeface="Arial"/>
                <a:cs typeface="Arial"/>
              </a:rPr>
              <a:t> B)</a:t>
            </a:r>
            <a:endParaRPr lang="en-US" sz="2400" dirty="0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7418AC66-D31B-B943-0E09-C796F62E9A60}"/>
              </a:ext>
            </a:extLst>
          </p:cNvPr>
          <p:cNvCxnSpPr>
            <a:cxnSpLocks/>
            <a:stCxn id="24" idx="1"/>
            <a:endCxn id="6" idx="1"/>
          </p:cNvCxnSpPr>
          <p:nvPr/>
        </p:nvCxnSpPr>
        <p:spPr>
          <a:xfrm rot="10800000" flipH="1">
            <a:off x="407704" y="3747342"/>
            <a:ext cx="1086782" cy="1912883"/>
          </a:xfrm>
          <a:prstGeom prst="curvedConnector3">
            <a:avLst>
              <a:gd name="adj1" fmla="val -6380"/>
            </a:avLst>
          </a:prstGeom>
          <a:ln>
            <a:solidFill>
              <a:srgbClr val="C0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2128BC2-D804-FDE3-E88D-D0807F27D978}"/>
              </a:ext>
            </a:extLst>
          </p:cNvPr>
          <p:cNvSpPr txBox="1"/>
          <p:nvPr/>
        </p:nvSpPr>
        <p:spPr>
          <a:xfrm rot="17962786">
            <a:off x="-86115" y="4100486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rdf:type</a:t>
            </a:r>
            <a:endParaRPr lang="en-US" sz="13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70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OWL inference example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1352E0-7259-F701-C351-77671CBA9066}"/>
              </a:ext>
            </a:extLst>
          </p:cNvPr>
          <p:cNvSpPr/>
          <p:nvPr/>
        </p:nvSpPr>
        <p:spPr>
          <a:xfrm>
            <a:off x="7081333" y="5995367"/>
            <a:ext cx="1392122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md:MerchantB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B2C79F-2C8F-701E-A8CC-544FA47F9144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H="1" flipV="1">
            <a:off x="6646456" y="5029502"/>
            <a:ext cx="1130938" cy="96586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22E644-1BE9-B20A-83C7-6EDFB0D69011}"/>
              </a:ext>
            </a:extLst>
          </p:cNvPr>
          <p:cNvSpPr/>
          <p:nvPr/>
        </p:nvSpPr>
        <p:spPr>
          <a:xfrm>
            <a:off x="6048054" y="4698762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md:Prod123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4C8D3F-37D0-110D-FEBD-A5F5B1009D8A}"/>
              </a:ext>
            </a:extLst>
          </p:cNvPr>
          <p:cNvSpPr txBox="1"/>
          <p:nvPr/>
        </p:nvSpPr>
        <p:spPr>
          <a:xfrm rot="18924708">
            <a:off x="5372508" y="5290363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md:merchant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217BC-D241-C2A6-6C22-19C5C0709E0C}"/>
              </a:ext>
            </a:extLst>
          </p:cNvPr>
          <p:cNvSpPr txBox="1"/>
          <p:nvPr/>
        </p:nvSpPr>
        <p:spPr>
          <a:xfrm>
            <a:off x="97841" y="840782"/>
            <a:ext cx="10803707" cy="58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owl:sameAs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Helvetica" pitchFamily="2" charset="0"/>
              </a:rPr>
              <a:t>http://www.w3.org/2002/07/</a:t>
            </a:r>
            <a:r>
              <a:rPr lang="en-US" sz="2400" dirty="0" err="1">
                <a:effectLst/>
                <a:latin typeface="Helvetica" pitchFamily="2" charset="0"/>
              </a:rPr>
              <a:t>owl#sameAs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4B8DF-3061-9FCE-9213-AD9A2B81DA57}"/>
              </a:ext>
            </a:extLst>
          </p:cNvPr>
          <p:cNvSpPr txBox="1"/>
          <p:nvPr/>
        </p:nvSpPr>
        <p:spPr>
          <a:xfrm>
            <a:off x="501531" y="1479937"/>
            <a:ext cx="7403725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&lt;md:Prod123,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md:merchant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md:MerchantA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&lt;md:Prod123,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md:merchant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md:MerchantB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md:MerchantA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md:locatedIn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md:Waterloo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28D5ABD-253E-765B-1BD2-957177088ADD}"/>
              </a:ext>
            </a:extLst>
          </p:cNvPr>
          <p:cNvSpPr/>
          <p:nvPr/>
        </p:nvSpPr>
        <p:spPr>
          <a:xfrm>
            <a:off x="5036896" y="5995367"/>
            <a:ext cx="1392122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md:MerchantA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37E616-6287-591F-95D0-37C287B52C10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5732957" y="5029502"/>
            <a:ext cx="913499" cy="96586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BA61FD-4E05-C996-21E2-02E8E8A2141A}"/>
              </a:ext>
            </a:extLst>
          </p:cNvPr>
          <p:cNvSpPr txBox="1"/>
          <p:nvPr/>
        </p:nvSpPr>
        <p:spPr>
          <a:xfrm rot="2408742">
            <a:off x="6733379" y="5248299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md:merchant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F967A8A-E385-0492-9E4A-34ECC34895E5}"/>
              </a:ext>
            </a:extLst>
          </p:cNvPr>
          <p:cNvSpPr txBox="1"/>
          <p:nvPr/>
        </p:nvSpPr>
        <p:spPr>
          <a:xfrm>
            <a:off x="5281675" y="3997248"/>
            <a:ext cx="3314701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Levi’s 511 jeans</a:t>
            </a:r>
            <a:endParaRPr lang="en-US" sz="2000" i="1" kern="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413A5093-3462-21A7-314B-0EDFDEDBA50B}"/>
              </a:ext>
            </a:extLst>
          </p:cNvPr>
          <p:cNvCxnSpPr>
            <a:cxnSpLocks/>
            <a:stCxn id="147" idx="2"/>
          </p:cNvCxnSpPr>
          <p:nvPr/>
        </p:nvCxnSpPr>
        <p:spPr>
          <a:xfrm rot="5400000">
            <a:off x="6742047" y="4627940"/>
            <a:ext cx="330741" cy="63219"/>
          </a:xfrm>
          <a:prstGeom prst="curved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E748FCD-4817-67DA-7797-19DE45C1935A}"/>
              </a:ext>
            </a:extLst>
          </p:cNvPr>
          <p:cNvSpPr txBox="1"/>
          <p:nvPr/>
        </p:nvSpPr>
        <p:spPr>
          <a:xfrm>
            <a:off x="0" y="3493072"/>
            <a:ext cx="8548491" cy="58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Goal: Integrate merchant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db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 with product catalogue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db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9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3" grpId="0"/>
      <p:bldP spid="28" grpId="0"/>
      <p:bldP spid="31" grpId="0" animBg="1"/>
      <p:bldP spid="38" grpId="0"/>
      <p:bldP spid="147" grpId="0"/>
      <p:bldP spid="1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OWL inference example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F2A5B-0A67-BDDC-1B3A-4AD097470DF2}"/>
              </a:ext>
            </a:extLst>
          </p:cNvPr>
          <p:cNvSpPr/>
          <p:nvPr/>
        </p:nvSpPr>
        <p:spPr>
          <a:xfrm>
            <a:off x="285737" y="5064523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0D2B51-848B-2157-49B7-D0307AC0797D}"/>
              </a:ext>
            </a:extLst>
          </p:cNvPr>
          <p:cNvSpPr/>
          <p:nvPr/>
        </p:nvSpPr>
        <p:spPr>
          <a:xfrm>
            <a:off x="951237" y="4214290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487C33-C465-A1AB-F276-806BE350F8D8}"/>
              </a:ext>
            </a:extLst>
          </p:cNvPr>
          <p:cNvSpPr/>
          <p:nvPr/>
        </p:nvSpPr>
        <p:spPr>
          <a:xfrm>
            <a:off x="1755742" y="2952576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D302D2-71AE-BD49-96DF-6B75C42A9B5D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896941" y="4545030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D3AE3A-C2B3-F88D-6A1F-5FB135D9A545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31944" y="3283316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B2C79F-2C8F-701E-A8CC-544FA47F9144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3898404" y="4545030"/>
            <a:ext cx="246083" cy="1638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22E644-1BE9-B20A-83C7-6EDFB0D69011}"/>
              </a:ext>
            </a:extLst>
          </p:cNvPr>
          <p:cNvSpPr/>
          <p:nvPr/>
        </p:nvSpPr>
        <p:spPr>
          <a:xfrm>
            <a:off x="3300002" y="4214290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85CA18-7D7E-CC35-ADF4-254F2DBDBF61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2264545" y="3283316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6972DA-2717-031B-544B-4490577FE7F7}"/>
              </a:ext>
            </a:extLst>
          </p:cNvPr>
          <p:cNvSpPr txBox="1"/>
          <p:nvPr/>
        </p:nvSpPr>
        <p:spPr>
          <a:xfrm rot="18299800">
            <a:off x="1165928" y="3633352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851614-E29E-456E-27E6-68661960DD7A}"/>
              </a:ext>
            </a:extLst>
          </p:cNvPr>
          <p:cNvSpPr txBox="1"/>
          <p:nvPr/>
        </p:nvSpPr>
        <p:spPr>
          <a:xfrm rot="1806824">
            <a:off x="2553925" y="3471090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FDF6E-EAEA-D3AB-639F-9BE44F841533}"/>
              </a:ext>
            </a:extLst>
          </p:cNvPr>
          <p:cNvSpPr txBox="1"/>
          <p:nvPr/>
        </p:nvSpPr>
        <p:spPr>
          <a:xfrm rot="19429767">
            <a:off x="590715" y="4645036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53A998-8AD0-A550-491E-00F3DDE7CEB8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631944" y="4545030"/>
            <a:ext cx="314264" cy="246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7D5541-0CEF-5CDE-ECBC-83349304531D}"/>
              </a:ext>
            </a:extLst>
          </p:cNvPr>
          <p:cNvSpPr txBox="1"/>
          <p:nvPr/>
        </p:nvSpPr>
        <p:spPr>
          <a:xfrm>
            <a:off x="3568984" y="1973258"/>
            <a:ext cx="4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?m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gc:Levis511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md:merchant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?m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03EE5C0-DAD2-7F64-E13E-E0DAE98E1962}"/>
              </a:ext>
            </a:extLst>
          </p:cNvPr>
          <p:cNvCxnSpPr>
            <a:cxnSpLocks/>
            <a:stCxn id="87" idx="1"/>
            <a:endCxn id="4" idx="3"/>
          </p:cNvCxnSpPr>
          <p:nvPr/>
        </p:nvCxnSpPr>
        <p:spPr>
          <a:xfrm rot="10800000">
            <a:off x="1508146" y="5229885"/>
            <a:ext cx="4539909" cy="6784"/>
          </a:xfrm>
          <a:prstGeom prst="curvedConnector3">
            <a:avLst>
              <a:gd name="adj1" fmla="val 58951"/>
            </a:avLst>
          </a:prstGeom>
          <a:ln>
            <a:solidFill>
              <a:srgbClr val="C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7E25487-B13F-9773-0A0D-7A2A5271DDAC}"/>
              </a:ext>
            </a:extLst>
          </p:cNvPr>
          <p:cNvSpPr txBox="1"/>
          <p:nvPr/>
        </p:nvSpPr>
        <p:spPr>
          <a:xfrm>
            <a:off x="3182205" y="5241581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owl:sameAs</a:t>
            </a:r>
            <a:endParaRPr lang="en-US" sz="1300" dirty="0">
              <a:solidFill>
                <a:srgbClr val="C0000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B61AAC-3366-D98E-7F0F-7066583324D3}"/>
              </a:ext>
            </a:extLst>
          </p:cNvPr>
          <p:cNvGrpSpPr/>
          <p:nvPr/>
        </p:nvGrpSpPr>
        <p:grpSpPr>
          <a:xfrm>
            <a:off x="-95715" y="5406771"/>
            <a:ext cx="2046311" cy="1251878"/>
            <a:chOff x="-14491" y="5383374"/>
            <a:chExt cx="2046311" cy="1251878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4DF158-026C-ECAD-A114-7C5CAC88C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790" y="5383374"/>
              <a:ext cx="783033" cy="88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1085F8C-54F6-9AB4-5F15-EFE144CA1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23" y="5383374"/>
              <a:ext cx="864854" cy="88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36E3AEE-90C4-30C2-DD32-2BD2B0B6FB2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23" y="5383374"/>
              <a:ext cx="22307" cy="88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E49DB2-A771-9AEB-63A3-744480C136FD}"/>
                </a:ext>
              </a:extLst>
            </p:cNvPr>
            <p:cNvSpPr txBox="1"/>
            <p:nvPr/>
          </p:nvSpPr>
          <p:spPr>
            <a:xfrm rot="18907548">
              <a:off x="-14491" y="5572663"/>
              <a:ext cx="8308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gc:size</a:t>
              </a:r>
              <a:endParaRPr lang="en-US" sz="15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EB4AA76-13C5-C99A-BF62-AE475DD98058}"/>
                </a:ext>
              </a:extLst>
            </p:cNvPr>
            <p:cNvSpPr txBox="1"/>
            <p:nvPr/>
          </p:nvSpPr>
          <p:spPr>
            <a:xfrm rot="16200000">
              <a:off x="475924" y="5736533"/>
              <a:ext cx="7750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gc:size</a:t>
              </a:r>
              <a:endParaRPr lang="en-US" sz="15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274A3D-7450-55E4-F3B1-64A7A187A5C1}"/>
                </a:ext>
              </a:extLst>
            </p:cNvPr>
            <p:cNvSpPr txBox="1"/>
            <p:nvPr/>
          </p:nvSpPr>
          <p:spPr>
            <a:xfrm rot="2785032">
              <a:off x="1309168" y="5654717"/>
              <a:ext cx="8353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gc:price</a:t>
              </a:r>
              <a:endParaRPr lang="en-US" sz="1500" dirty="0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437CFCC-4A65-B085-E7C2-2E8ED9621E90}"/>
                </a:ext>
              </a:extLst>
            </p:cNvPr>
            <p:cNvSpPr/>
            <p:nvPr/>
          </p:nvSpPr>
          <p:spPr>
            <a:xfrm>
              <a:off x="1567599" y="6304512"/>
              <a:ext cx="464221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29C2267-0A67-A8BF-891D-DA4221802871}"/>
                </a:ext>
              </a:extLst>
            </p:cNvPr>
            <p:cNvSpPr/>
            <p:nvPr/>
          </p:nvSpPr>
          <p:spPr>
            <a:xfrm>
              <a:off x="736706" y="6304512"/>
              <a:ext cx="483811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81A22C2-3990-CA8B-1BA5-073FAFF7B479}"/>
                </a:ext>
              </a:extLst>
            </p:cNvPr>
            <p:cNvSpPr/>
            <p:nvPr/>
          </p:nvSpPr>
          <p:spPr>
            <a:xfrm>
              <a:off x="93396" y="6304512"/>
              <a:ext cx="483811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32</a:t>
              </a:r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BDE5839-B535-D15D-2C08-FAE354338C4F}"/>
              </a:ext>
            </a:extLst>
          </p:cNvPr>
          <p:cNvSpPr/>
          <p:nvPr/>
        </p:nvSpPr>
        <p:spPr>
          <a:xfrm>
            <a:off x="7081333" y="6367904"/>
            <a:ext cx="1392122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md:MerchantB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797C685-1FD8-BF27-6743-EA1BE42CBFA9}"/>
              </a:ext>
            </a:extLst>
          </p:cNvPr>
          <p:cNvCxnSpPr>
            <a:cxnSpLocks/>
            <a:stCxn id="85" idx="0"/>
            <a:endCxn id="87" idx="2"/>
          </p:cNvCxnSpPr>
          <p:nvPr/>
        </p:nvCxnSpPr>
        <p:spPr>
          <a:xfrm flipH="1" flipV="1">
            <a:off x="6646456" y="5402039"/>
            <a:ext cx="1130938" cy="96586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F822B25-414C-29F3-4225-8EC5103307AF}"/>
              </a:ext>
            </a:extLst>
          </p:cNvPr>
          <p:cNvSpPr/>
          <p:nvPr/>
        </p:nvSpPr>
        <p:spPr>
          <a:xfrm>
            <a:off x="6048054" y="5071299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md:Prod123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314497-801C-9528-9DC0-440F64466BE9}"/>
              </a:ext>
            </a:extLst>
          </p:cNvPr>
          <p:cNvSpPr txBox="1"/>
          <p:nvPr/>
        </p:nvSpPr>
        <p:spPr>
          <a:xfrm rot="18924708">
            <a:off x="5372508" y="5662900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md:merchant</a:t>
            </a:r>
            <a:endParaRPr lang="en-US" sz="1300" dirty="0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B901488-88D2-5CBC-E30E-338EBF853487}"/>
              </a:ext>
            </a:extLst>
          </p:cNvPr>
          <p:cNvSpPr/>
          <p:nvPr/>
        </p:nvSpPr>
        <p:spPr>
          <a:xfrm>
            <a:off x="5036896" y="6367904"/>
            <a:ext cx="1392122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md:MerchantA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72ABD3-DF1D-5C5B-F04D-5B44EF572FDA}"/>
              </a:ext>
            </a:extLst>
          </p:cNvPr>
          <p:cNvCxnSpPr>
            <a:cxnSpLocks/>
            <a:stCxn id="89" idx="0"/>
            <a:endCxn id="87" idx="2"/>
          </p:cNvCxnSpPr>
          <p:nvPr/>
        </p:nvCxnSpPr>
        <p:spPr>
          <a:xfrm flipV="1">
            <a:off x="5732957" y="5402039"/>
            <a:ext cx="913499" cy="96586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7A1D58B-B5CF-4A65-EF49-D70261488270}"/>
              </a:ext>
            </a:extLst>
          </p:cNvPr>
          <p:cNvSpPr txBox="1"/>
          <p:nvPr/>
        </p:nvSpPr>
        <p:spPr>
          <a:xfrm rot="2408742">
            <a:off x="6733379" y="5620836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md:merchant</a:t>
            </a:r>
            <a:endParaRPr lang="en-US" sz="1300" dirty="0"/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FB5C734-768D-F18C-4C63-A4663ED2741F}"/>
              </a:ext>
            </a:extLst>
          </p:cNvPr>
          <p:cNvGraphicFramePr>
            <a:graphicFrameLocks noGrp="1"/>
          </p:cNvGraphicFramePr>
          <p:nvPr/>
        </p:nvGraphicFramePr>
        <p:xfrm>
          <a:off x="5227144" y="3303746"/>
          <a:ext cx="162680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6807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?m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md:merchantA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md:merchantB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3430B4-D661-B0B1-5FF5-1A68FB1F7BB6}"/>
              </a:ext>
            </a:extLst>
          </p:cNvPr>
          <p:cNvSpPr txBox="1"/>
          <p:nvPr/>
        </p:nvSpPr>
        <p:spPr>
          <a:xfrm>
            <a:off x="97841" y="840782"/>
            <a:ext cx="12094159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Inference Rule</a:t>
            </a:r>
          </a:p>
          <a:p>
            <a:pPr algn="ctr">
              <a:lnSpc>
                <a:spcPct val="150000"/>
              </a:lnSpc>
            </a:pPr>
            <a:r>
              <a:rPr lang="en-US" sz="2400" kern="0" dirty="0">
                <a:latin typeface="Arial"/>
                <a:cs typeface="Arial"/>
              </a:rPr>
              <a:t>(x </a:t>
            </a:r>
            <a:r>
              <a:rPr lang="en-US" sz="2400" kern="0" dirty="0" err="1">
                <a:latin typeface="Arial"/>
                <a:cs typeface="Arial"/>
              </a:rPr>
              <a:t>owl:sameAs</a:t>
            </a:r>
            <a:r>
              <a:rPr lang="en-US" sz="2400" kern="0" dirty="0">
                <a:latin typeface="Arial"/>
                <a:cs typeface="Arial"/>
              </a:rPr>
              <a:t> y)  &amp; (y p o)</a:t>
            </a:r>
            <a:r>
              <a:rPr lang="en-US" sz="2400" kern="0" dirty="0">
                <a:solidFill>
                  <a:schemeClr val="bg1"/>
                </a:solidFill>
                <a:latin typeface="Arial"/>
                <a:cs typeface="Arial"/>
              </a:rPr>
              <a:t> =&gt; (x p o)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7A99-9868-7A3C-E218-21E8E0250F28}"/>
              </a:ext>
            </a:extLst>
          </p:cNvPr>
          <p:cNvSpPr txBox="1"/>
          <p:nvPr/>
        </p:nvSpPr>
        <p:spPr>
          <a:xfrm>
            <a:off x="7267436" y="1515574"/>
            <a:ext cx="1619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Arial"/>
                <a:cs typeface="Arial"/>
              </a:rPr>
              <a:t>=&gt; (x p o)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CAD104-CF8E-8079-E7A1-D96611286A51}"/>
              </a:ext>
            </a:extLst>
          </p:cNvPr>
          <p:cNvCxnSpPr>
            <a:stCxn id="4" idx="3"/>
            <a:endCxn id="89" idx="1"/>
          </p:cNvCxnSpPr>
          <p:nvPr/>
        </p:nvCxnSpPr>
        <p:spPr>
          <a:xfrm>
            <a:off x="1508145" y="5229885"/>
            <a:ext cx="3528751" cy="13033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C53DAA-6954-D49E-C79D-03351078CA2F}"/>
              </a:ext>
            </a:extLst>
          </p:cNvPr>
          <p:cNvSpPr txBox="1"/>
          <p:nvPr/>
        </p:nvSpPr>
        <p:spPr>
          <a:xfrm rot="1316628">
            <a:off x="2880399" y="5912906"/>
            <a:ext cx="1209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md:merchant</a:t>
            </a:r>
            <a:endParaRPr lang="en-US" sz="13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52" grpId="0"/>
      <p:bldP spid="85" grpId="0" animBg="1"/>
      <p:bldP spid="87" grpId="0" animBg="1"/>
      <p:bldP spid="88" grpId="0"/>
      <p:bldP spid="89" grpId="0" animBg="1"/>
      <p:bldP spid="91" grpId="0"/>
      <p:bldP spid="3" grpId="0"/>
      <p:bldP spid="7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0" y="11555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Custom transitive predicates: </a:t>
            </a:r>
            <a:r>
              <a:rPr lang="en-US" sz="4000" kern="0" dirty="0" err="1">
                <a:solidFill>
                  <a:srgbClr val="000000"/>
                </a:solidFill>
                <a:latin typeface="Arial"/>
                <a:cs typeface="Arial"/>
              </a:rPr>
              <a:t>owl:TransitiveProperty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CF2A5B-0A67-BDDC-1B3A-4AD097470DF2}"/>
              </a:ext>
            </a:extLst>
          </p:cNvPr>
          <p:cNvSpPr/>
          <p:nvPr/>
        </p:nvSpPr>
        <p:spPr>
          <a:xfrm>
            <a:off x="223620" y="5866683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D5541-0CEF-5CDE-ECBC-83349304531D}"/>
              </a:ext>
            </a:extLst>
          </p:cNvPr>
          <p:cNvSpPr txBox="1"/>
          <p:nvPr/>
        </p:nvSpPr>
        <p:spPr>
          <a:xfrm>
            <a:off x="3997052" y="2478156"/>
            <a:ext cx="490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?m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gc:Levis511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gc:contains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?m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FB5C734-768D-F18C-4C63-A4663ED2741F}"/>
              </a:ext>
            </a:extLst>
          </p:cNvPr>
          <p:cNvGraphicFramePr>
            <a:graphicFrameLocks noGrp="1"/>
          </p:cNvGraphicFramePr>
          <p:nvPr/>
        </p:nvGraphicFramePr>
        <p:xfrm>
          <a:off x="5344831" y="3825510"/>
          <a:ext cx="11044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456">
                  <a:extLst>
                    <a:ext uri="{9D8B030D-6E8A-4147-A177-3AD203B41FA5}">
                      <a16:colId xmlns:a16="http://schemas.microsoft.com/office/drawing/2014/main" val="398047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?m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3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gc:denim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3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gc:cotton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7765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746746-68A4-B3AD-E82D-62DE79D848A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446028" y="6032045"/>
            <a:ext cx="11221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C3B5F7-34AC-A4AC-0608-8C1C593D89DA}"/>
              </a:ext>
            </a:extLst>
          </p:cNvPr>
          <p:cNvSpPr txBox="1"/>
          <p:nvPr/>
        </p:nvSpPr>
        <p:spPr>
          <a:xfrm>
            <a:off x="1446028" y="5704588"/>
            <a:ext cx="1135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gc:contains</a:t>
            </a:r>
            <a:endParaRPr lang="en-US" sz="13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1C50CF-B309-2A3D-88FD-74E57DD13727}"/>
              </a:ext>
            </a:extLst>
          </p:cNvPr>
          <p:cNvSpPr/>
          <p:nvPr/>
        </p:nvSpPr>
        <p:spPr>
          <a:xfrm>
            <a:off x="2539262" y="5866683"/>
            <a:ext cx="938673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DA0AD8-05A1-7456-1D66-3DA975D89B09}"/>
              </a:ext>
            </a:extLst>
          </p:cNvPr>
          <p:cNvSpPr txBox="1"/>
          <p:nvPr/>
        </p:nvSpPr>
        <p:spPr>
          <a:xfrm>
            <a:off x="3429143" y="5713282"/>
            <a:ext cx="1135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gc:contains</a:t>
            </a:r>
            <a:endParaRPr lang="en-US" sz="13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62243E-8AF3-814F-7301-B99B6FDBD1C2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477935" y="6032044"/>
            <a:ext cx="10870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2BE28D8-BD52-BA20-1AA8-4DA294D67DDD}"/>
              </a:ext>
            </a:extLst>
          </p:cNvPr>
          <p:cNvSpPr/>
          <p:nvPr/>
        </p:nvSpPr>
        <p:spPr>
          <a:xfrm>
            <a:off x="4571169" y="5866683"/>
            <a:ext cx="961846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gc:cotton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51BA3A-ABB4-32E9-87EF-43C8D40A4001}"/>
              </a:ext>
            </a:extLst>
          </p:cNvPr>
          <p:cNvSpPr/>
          <p:nvPr/>
        </p:nvSpPr>
        <p:spPr>
          <a:xfrm>
            <a:off x="1132376" y="5173959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gc:contains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B798DA-D79C-CCD3-CE91-CB5AFBBB1EF2}"/>
              </a:ext>
            </a:extLst>
          </p:cNvPr>
          <p:cNvSpPr/>
          <p:nvPr/>
        </p:nvSpPr>
        <p:spPr>
          <a:xfrm>
            <a:off x="3170187" y="5173959"/>
            <a:ext cx="2022701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owl:TransitiveProperty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B50CEA-9A18-569C-4B18-BF91979B6A45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2354784" y="5339321"/>
            <a:ext cx="815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4FFDFF-95F7-FBC3-7BDB-6673175B8D17}"/>
              </a:ext>
            </a:extLst>
          </p:cNvPr>
          <p:cNvSpPr txBox="1"/>
          <p:nvPr/>
        </p:nvSpPr>
        <p:spPr>
          <a:xfrm>
            <a:off x="2346585" y="5020559"/>
            <a:ext cx="8154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E18FD3A6-4EB1-2402-E60F-E67342BC18AF}"/>
              </a:ext>
            </a:extLst>
          </p:cNvPr>
          <p:cNvCxnSpPr>
            <a:stCxn id="4" idx="2"/>
            <a:endCxn id="25" idx="2"/>
          </p:cNvCxnSpPr>
          <p:nvPr/>
        </p:nvCxnSpPr>
        <p:spPr>
          <a:xfrm rot="16200000" flipH="1">
            <a:off x="2943458" y="4088772"/>
            <a:ext cx="12700" cy="4217268"/>
          </a:xfrm>
          <a:prstGeom prst="curvedConnector3">
            <a:avLst>
              <a:gd name="adj1" fmla="val 2955551"/>
            </a:avLst>
          </a:prstGeom>
          <a:ln>
            <a:solidFill>
              <a:srgbClr val="C0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D96D8-7ABE-D1D5-D3D7-1D8C4353F9D4}"/>
              </a:ext>
            </a:extLst>
          </p:cNvPr>
          <p:cNvSpPr txBox="1"/>
          <p:nvPr/>
        </p:nvSpPr>
        <p:spPr>
          <a:xfrm>
            <a:off x="2354784" y="6569247"/>
            <a:ext cx="1135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C00000"/>
                </a:solidFill>
              </a:rPr>
              <a:t>gc:contains</a:t>
            </a:r>
            <a:endParaRPr lang="en-US" sz="1300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6BB01B-2823-C89D-97A0-F033B8791955}"/>
              </a:ext>
            </a:extLst>
          </p:cNvPr>
          <p:cNvSpPr txBox="1"/>
          <p:nvPr/>
        </p:nvSpPr>
        <p:spPr>
          <a:xfrm>
            <a:off x="48921" y="680400"/>
            <a:ext cx="12094159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Inference Rule</a:t>
            </a:r>
          </a:p>
          <a:p>
            <a:pPr algn="ctr">
              <a:lnSpc>
                <a:spcPct val="150000"/>
              </a:lnSpc>
            </a:pPr>
            <a:r>
              <a:rPr lang="en-US" sz="2400" kern="0" dirty="0">
                <a:latin typeface="Arial"/>
                <a:cs typeface="Arial"/>
              </a:rPr>
              <a:t>(</a:t>
            </a:r>
            <a:r>
              <a:rPr lang="en-US" sz="2400" kern="0" dirty="0" err="1">
                <a:latin typeface="Arial"/>
                <a:cs typeface="Arial"/>
              </a:rPr>
              <a:t>gc:contains</a:t>
            </a:r>
            <a:r>
              <a:rPr lang="en-US" sz="2400" kern="0" dirty="0">
                <a:latin typeface="Arial"/>
                <a:cs typeface="Arial"/>
              </a:rPr>
              <a:t> </a:t>
            </a:r>
            <a:r>
              <a:rPr lang="en-US" sz="2400" kern="0" dirty="0" err="1">
                <a:latin typeface="Arial"/>
                <a:cs typeface="Arial"/>
              </a:rPr>
              <a:t>rdf:type</a:t>
            </a:r>
            <a:r>
              <a:rPr lang="en-US" sz="2400" kern="0" dirty="0">
                <a:latin typeface="Arial"/>
                <a:cs typeface="Arial"/>
              </a:rPr>
              <a:t> </a:t>
            </a:r>
            <a:r>
              <a:rPr lang="en-US" sz="2400" kern="0" dirty="0" err="1">
                <a:latin typeface="Arial"/>
                <a:cs typeface="Arial"/>
              </a:rPr>
              <a:t>owl:transitiveProperty</a:t>
            </a:r>
            <a:r>
              <a:rPr lang="en-US" sz="2400" kern="0" dirty="0">
                <a:latin typeface="Arial"/>
                <a:cs typeface="Arial"/>
              </a:rPr>
              <a:t>) &amp; (x </a:t>
            </a:r>
            <a:r>
              <a:rPr lang="en-US" sz="2400" kern="0" dirty="0" err="1">
                <a:latin typeface="Arial"/>
                <a:cs typeface="Arial"/>
              </a:rPr>
              <a:t>gc:contains</a:t>
            </a:r>
            <a:r>
              <a:rPr lang="en-US" sz="2400" kern="0" dirty="0">
                <a:latin typeface="Arial"/>
                <a:cs typeface="Arial"/>
              </a:rPr>
              <a:t> A)  &amp; (A </a:t>
            </a:r>
            <a:r>
              <a:rPr lang="en-US" sz="2400" kern="0" dirty="0" err="1">
                <a:latin typeface="Arial"/>
                <a:cs typeface="Arial"/>
              </a:rPr>
              <a:t>gc:contains</a:t>
            </a:r>
            <a:r>
              <a:rPr lang="en-US" sz="2400" kern="0" dirty="0">
                <a:latin typeface="Arial"/>
                <a:cs typeface="Arial"/>
              </a:rPr>
              <a:t> B)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A83DAC-FCEE-F0EA-5FC7-C38B994E7122}"/>
              </a:ext>
            </a:extLst>
          </p:cNvPr>
          <p:cNvSpPr txBox="1"/>
          <p:nvPr/>
        </p:nvSpPr>
        <p:spPr>
          <a:xfrm>
            <a:off x="4634105" y="1880534"/>
            <a:ext cx="2923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=&gt; </a:t>
            </a:r>
            <a:r>
              <a:rPr lang="en-US" sz="2400" kern="0" dirty="0">
                <a:latin typeface="Arial"/>
                <a:cs typeface="Arial"/>
              </a:rPr>
              <a:t>(x </a:t>
            </a:r>
            <a:r>
              <a:rPr lang="en-US" sz="2400" kern="0" dirty="0" err="1">
                <a:latin typeface="Arial"/>
                <a:cs typeface="Arial"/>
              </a:rPr>
              <a:t>gc:contains</a:t>
            </a:r>
            <a:r>
              <a:rPr lang="en-US" sz="2400" kern="0" dirty="0">
                <a:latin typeface="Arial"/>
                <a:cs typeface="Arial"/>
              </a:rPr>
              <a:t> 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47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6" grpId="0"/>
      <p:bldP spid="9" grpId="0"/>
      <p:bldP spid="19" grpId="0" animBg="1"/>
      <p:bldP spid="20" grpId="0"/>
      <p:bldP spid="25" grpId="0" animBg="1"/>
      <p:bldP spid="29" grpId="0" animBg="1"/>
      <p:bldP spid="32" grpId="0" animBg="1"/>
      <p:bldP spid="36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0" y="11555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cons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53805-30D0-F6AF-2F76-195A82796AA8}"/>
              </a:ext>
            </a:extLst>
          </p:cNvPr>
          <p:cNvSpPr txBox="1"/>
          <p:nvPr/>
        </p:nvSpPr>
        <p:spPr>
          <a:xfrm>
            <a:off x="97841" y="840782"/>
            <a:ext cx="10637892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Verbosity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Long IRIs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Repeated values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Scalability &amp; Performance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General principle: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A59D7-287E-4551-4A77-33B921466F5C}"/>
              </a:ext>
            </a:extLst>
          </p:cNvPr>
          <p:cNvSpPr txBox="1"/>
          <p:nvPr/>
        </p:nvSpPr>
        <p:spPr>
          <a:xfrm>
            <a:off x="3166079" y="1053794"/>
            <a:ext cx="4397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&lt;gc:Levis511,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gc:size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32&gt;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&lt;gc:Levis511,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gc:size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34&gt;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&lt;gc:Levis512,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gc:size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36&gt;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735C8-E4AD-6B5B-9474-61077C0DAC5D}"/>
              </a:ext>
            </a:extLst>
          </p:cNvPr>
          <p:cNvGraphicFramePr>
            <a:graphicFrameLocks noGrp="1"/>
          </p:cNvGraphicFramePr>
          <p:nvPr/>
        </p:nvGraphicFramePr>
        <p:xfrm>
          <a:off x="7774583" y="1053794"/>
          <a:ext cx="2739073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793">
                  <a:extLst>
                    <a:ext uri="{9D8B030D-6E8A-4147-A177-3AD203B41FA5}">
                      <a16:colId xmlns:a16="http://schemas.microsoft.com/office/drawing/2014/main" val="1532291197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2163794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gc:Levis511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5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gc:Levis511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gc:Levis512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53268"/>
                  </a:ext>
                </a:extLst>
              </a:tr>
            </a:tbl>
          </a:graphicData>
        </a:graphic>
      </p:graphicFrame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AB898D1-F40E-D2F6-3D9F-2B9D316C45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69604" y="-853294"/>
            <a:ext cx="9144" cy="3895344"/>
          </a:xfrm>
          <a:prstGeom prst="curvedConnector3">
            <a:avLst>
              <a:gd name="adj1" fmla="val 3281474"/>
            </a:avLst>
          </a:prstGeom>
          <a:ln w="19050">
            <a:solidFill>
              <a:srgbClr val="0000C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AE320D-40DB-628D-DBA4-C6C7EEEF93C8}"/>
              </a:ext>
            </a:extLst>
          </p:cNvPr>
          <p:cNvSpPr/>
          <p:nvPr/>
        </p:nvSpPr>
        <p:spPr>
          <a:xfrm>
            <a:off x="5488996" y="1098950"/>
            <a:ext cx="1013404" cy="1146029"/>
          </a:xfrm>
          <a:prstGeom prst="roundRect">
            <a:avLst/>
          </a:prstGeom>
          <a:noFill/>
          <a:ln w="19050">
            <a:solidFill>
              <a:srgbClr val="0000CC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FE2AD8B-3773-3FC7-E71C-EA7CEC458F23}"/>
              </a:ext>
            </a:extLst>
          </p:cNvPr>
          <p:cNvSpPr/>
          <p:nvPr/>
        </p:nvSpPr>
        <p:spPr>
          <a:xfrm>
            <a:off x="9711278" y="1089805"/>
            <a:ext cx="697078" cy="356803"/>
          </a:xfrm>
          <a:prstGeom prst="roundRect">
            <a:avLst/>
          </a:prstGeom>
          <a:noFill/>
          <a:ln w="19050">
            <a:solidFill>
              <a:srgbClr val="0000CC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BF99BC-4C75-17AD-BCBC-C414572A4AF3}"/>
              </a:ext>
            </a:extLst>
          </p:cNvPr>
          <p:cNvCxnSpPr>
            <a:cxnSpLocks/>
          </p:cNvCxnSpPr>
          <p:nvPr/>
        </p:nvCxnSpPr>
        <p:spPr>
          <a:xfrm flipV="1">
            <a:off x="2156176" y="6508192"/>
            <a:ext cx="4030135" cy="7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46D08-A4A5-9E19-3212-C6FA94C990F6}"/>
              </a:ext>
            </a:extLst>
          </p:cNvPr>
          <p:cNvCxnSpPr>
            <a:cxnSpLocks/>
          </p:cNvCxnSpPr>
          <p:nvPr/>
        </p:nvCxnSpPr>
        <p:spPr>
          <a:xfrm flipV="1">
            <a:off x="2156176" y="4274820"/>
            <a:ext cx="0" cy="2240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AA7DD94-6B01-59B5-CB67-C445BF7C9BD4}"/>
              </a:ext>
            </a:extLst>
          </p:cNvPr>
          <p:cNvSpPr txBox="1"/>
          <p:nvPr/>
        </p:nvSpPr>
        <p:spPr>
          <a:xfrm>
            <a:off x="-5028" y="4962108"/>
            <a:ext cx="222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DBMS Optimizations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7513C-4F2D-D2D8-21D6-384585B3D8BA}"/>
              </a:ext>
            </a:extLst>
          </p:cNvPr>
          <p:cNvSpPr txBox="1"/>
          <p:nvPr/>
        </p:nvSpPr>
        <p:spPr>
          <a:xfrm>
            <a:off x="1811726" y="3659975"/>
            <a:ext cx="2359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Relational Model &amp;</a:t>
            </a:r>
          </a:p>
          <a:p>
            <a:pPr algn="ctr"/>
            <a:r>
              <a:rPr lang="en-US" sz="1500" dirty="0"/>
              <a:t>Structured Property Graphs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65686-4ED8-4A4E-31F8-AF76AB59B4F3}"/>
              </a:ext>
            </a:extLst>
          </p:cNvPr>
          <p:cNvSpPr txBox="1"/>
          <p:nvPr/>
        </p:nvSpPr>
        <p:spPr>
          <a:xfrm>
            <a:off x="5389411" y="5585810"/>
            <a:ext cx="1212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RDF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896102-F106-F747-8FEC-3323D04F6159}"/>
              </a:ext>
            </a:extLst>
          </p:cNvPr>
          <p:cNvSpPr/>
          <p:nvPr/>
        </p:nvSpPr>
        <p:spPr>
          <a:xfrm>
            <a:off x="5935064" y="6002182"/>
            <a:ext cx="182880" cy="178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A1167A-8371-28CD-9E9A-00CEBF4567C6}"/>
              </a:ext>
            </a:extLst>
          </p:cNvPr>
          <p:cNvSpPr txBox="1"/>
          <p:nvPr/>
        </p:nvSpPr>
        <p:spPr>
          <a:xfrm>
            <a:off x="2790524" y="6476674"/>
            <a:ext cx="26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Model Flexibility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FD2340-9D7D-E08F-0B4E-21E83E9CD65B}"/>
              </a:ext>
            </a:extLst>
          </p:cNvPr>
          <p:cNvSpPr/>
          <p:nvPr/>
        </p:nvSpPr>
        <p:spPr>
          <a:xfrm>
            <a:off x="2581588" y="4286796"/>
            <a:ext cx="182880" cy="178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B6B7E5-63B5-09A8-4C18-0123A3D8A875}"/>
              </a:ext>
            </a:extLst>
          </p:cNvPr>
          <p:cNvCxnSpPr>
            <a:cxnSpLocks/>
          </p:cNvCxnSpPr>
          <p:nvPr/>
        </p:nvCxnSpPr>
        <p:spPr>
          <a:xfrm>
            <a:off x="2365680" y="4595382"/>
            <a:ext cx="3660824" cy="1726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6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 animBg="1"/>
      <p:bldP spid="22" grpId="1" animBg="1"/>
      <p:bldP spid="24" grpId="0" animBg="1"/>
      <p:bldP spid="24" grpId="1" animBg="1"/>
      <p:bldP spid="34" grpId="0"/>
      <p:bldP spid="35" grpId="0"/>
      <p:bldP spid="37" grpId="0"/>
      <p:bldP spid="45" grpId="0" animBg="1"/>
      <p:bldP spid="46" grpId="0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543127" y="115553"/>
            <a:ext cx="908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motivation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A smart watch with a screen on it&#10;&#10;Description automatically generated">
            <a:extLst>
              <a:ext uri="{FF2B5EF4-FFF2-40B4-BE49-F238E27FC236}">
                <a16:creationId xmlns:a16="http://schemas.microsoft.com/office/drawing/2014/main" id="{5F7C4CF0-7171-46A8-463C-D439F876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5" y="1106424"/>
            <a:ext cx="1936432" cy="2395728"/>
          </a:xfrm>
          <a:prstGeom prst="rect">
            <a:avLst/>
          </a:prstGeom>
        </p:spPr>
      </p:pic>
      <p:pic>
        <p:nvPicPr>
          <p:cNvPr id="6" name="Picture 5" descr="A close up of a watch&#10;&#10;Description automatically generated">
            <a:extLst>
              <a:ext uri="{FF2B5EF4-FFF2-40B4-BE49-F238E27FC236}">
                <a16:creationId xmlns:a16="http://schemas.microsoft.com/office/drawing/2014/main" id="{157ED0BE-B6C9-A6BA-50FA-EE00E546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93" y="1106424"/>
            <a:ext cx="2110728" cy="2304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B448A-A759-7EDE-68DA-E145C325613B}"/>
              </a:ext>
            </a:extLst>
          </p:cNvPr>
          <p:cNvSpPr txBox="1"/>
          <p:nvPr/>
        </p:nvSpPr>
        <p:spPr>
          <a:xfrm>
            <a:off x="152731" y="3510507"/>
            <a:ext cx="4609769" cy="192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4 screen-size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10 series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sz="2400" kern="0" baseline="30000" dirty="0">
                <a:solidFill>
                  <a:srgbClr val="000000"/>
                </a:solidFill>
                <a:latin typeface="Arial"/>
                <a:cs typeface="Arial"/>
              </a:rPr>
              <a:t>rd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 party apps 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multiple OS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5D679-ED14-BDDD-AF86-F279CDBE29ED}"/>
              </a:ext>
            </a:extLst>
          </p:cNvPr>
          <p:cNvSpPr txBox="1"/>
          <p:nvPr/>
        </p:nvSpPr>
        <p:spPr>
          <a:xfrm>
            <a:off x="8298852" y="3510507"/>
            <a:ext cx="2501569" cy="155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1 screen-size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1 series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waterproof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2DCBB-650C-7047-C122-288882EDDDCA}"/>
              </a:ext>
            </a:extLst>
          </p:cNvPr>
          <p:cNvSpPr txBox="1"/>
          <p:nvPr/>
        </p:nvSpPr>
        <p:spPr>
          <a:xfrm>
            <a:off x="152731" y="5613001"/>
            <a:ext cx="701006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Too much irregularity and complexity</a:t>
            </a:r>
            <a:endParaRPr lang="en-US" sz="24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4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722489" y="115553"/>
            <a:ext cx="10747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History: Semantic Web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48922" y="823439"/>
            <a:ext cx="854375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Semantic Web ideal of late 1990s &amp; 2000s: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C96BC-B96D-5094-A3D9-A16673745B91}"/>
              </a:ext>
            </a:extLst>
          </p:cNvPr>
          <p:cNvSpPr txBox="1"/>
          <p:nvPr/>
        </p:nvSpPr>
        <p:spPr>
          <a:xfrm>
            <a:off x="0" y="1441219"/>
            <a:ext cx="4467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0" dirty="0">
                <a:latin typeface="Arial"/>
                <a:cs typeface="Arial"/>
              </a:rPr>
              <a:t>Original Web:</a:t>
            </a:r>
          </a:p>
          <a:p>
            <a:pPr algn="ctr"/>
            <a:r>
              <a:rPr lang="en-US" sz="2400" kern="0" dirty="0">
                <a:latin typeface="Arial"/>
                <a:cs typeface="Arial"/>
              </a:rPr>
              <a:t>web of </a:t>
            </a:r>
            <a:r>
              <a:rPr lang="en-US" sz="2400" kern="0" dirty="0">
                <a:solidFill>
                  <a:srgbClr val="FF0000"/>
                </a:solidFill>
                <a:latin typeface="Arial"/>
                <a:cs typeface="Arial"/>
              </a:rPr>
              <a:t>documents</a:t>
            </a:r>
            <a:r>
              <a:rPr lang="en-US" sz="2400" kern="0" dirty="0">
                <a:latin typeface="Arial"/>
                <a:cs typeface="Arial"/>
              </a:rPr>
              <a:t> for </a:t>
            </a:r>
            <a:r>
              <a:rPr lang="en-US" sz="2400" kern="0" dirty="0">
                <a:solidFill>
                  <a:srgbClr val="FF0000"/>
                </a:solidFill>
                <a:latin typeface="Arial"/>
                <a:cs typeface="Arial"/>
              </a:rPr>
              <a:t>humans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3AE0D0-84F2-BB31-B7A5-F99EF4CAD827}"/>
              </a:ext>
            </a:extLst>
          </p:cNvPr>
          <p:cNvGrpSpPr/>
          <p:nvPr/>
        </p:nvGrpSpPr>
        <p:grpSpPr>
          <a:xfrm>
            <a:off x="241481" y="5302479"/>
            <a:ext cx="3984613" cy="1253478"/>
            <a:chOff x="236167" y="5302479"/>
            <a:chExt cx="3984613" cy="1253478"/>
          </a:xfrm>
        </p:grpSpPr>
        <p:pic>
          <p:nvPicPr>
            <p:cNvPr id="24" name="Graphic 23" descr="Female Profile outline">
              <a:extLst>
                <a:ext uri="{FF2B5EF4-FFF2-40B4-BE49-F238E27FC236}">
                  <a16:creationId xmlns:a16="http://schemas.microsoft.com/office/drawing/2014/main" id="{7F35CE25-DFCB-AFD9-F601-7BFF0189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167" y="5302479"/>
              <a:ext cx="1253478" cy="1253478"/>
            </a:xfrm>
            <a:prstGeom prst="rect">
              <a:avLst/>
            </a:prstGeom>
          </p:spPr>
        </p:pic>
        <p:pic>
          <p:nvPicPr>
            <p:cNvPr id="26" name="Picture 25" descr="A group of colorful logos&#10;&#10;Description automatically generated">
              <a:extLst>
                <a:ext uri="{FF2B5EF4-FFF2-40B4-BE49-F238E27FC236}">
                  <a16:creationId xmlns:a16="http://schemas.microsoft.com/office/drawing/2014/main" id="{E3E09D63-3051-C546-54AA-7C1F8152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081" y="5665130"/>
              <a:ext cx="2758699" cy="68767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EA7D2E4-B550-E291-8A27-6E19F129DCDC}"/>
              </a:ext>
            </a:extLst>
          </p:cNvPr>
          <p:cNvGrpSpPr/>
          <p:nvPr/>
        </p:nvGrpSpPr>
        <p:grpSpPr>
          <a:xfrm>
            <a:off x="5503715" y="5492389"/>
            <a:ext cx="2273935" cy="973779"/>
            <a:chOff x="5055268" y="5492389"/>
            <a:chExt cx="2273935" cy="973779"/>
          </a:xfrm>
        </p:grpSpPr>
        <p:pic>
          <p:nvPicPr>
            <p:cNvPr id="30" name="Graphic 29" descr="Server outline">
              <a:extLst>
                <a:ext uri="{FF2B5EF4-FFF2-40B4-BE49-F238E27FC236}">
                  <a16:creationId xmlns:a16="http://schemas.microsoft.com/office/drawing/2014/main" id="{18D8BBF2-BFCA-3ED5-89FB-BDCABAA0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14803" y="5551768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Online Network with solid fill">
              <a:extLst>
                <a:ext uri="{FF2B5EF4-FFF2-40B4-BE49-F238E27FC236}">
                  <a16:creationId xmlns:a16="http://schemas.microsoft.com/office/drawing/2014/main" id="{55419515-CB88-917B-04EF-D56C83C2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55268" y="5492389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90885B-8FAC-89AF-ADA3-6A453CC0D13D}"/>
              </a:ext>
            </a:extLst>
          </p:cNvPr>
          <p:cNvGrpSpPr/>
          <p:nvPr/>
        </p:nvGrpSpPr>
        <p:grpSpPr>
          <a:xfrm>
            <a:off x="526520" y="2267222"/>
            <a:ext cx="3365292" cy="3156137"/>
            <a:chOff x="368798" y="1811015"/>
            <a:chExt cx="3365292" cy="31561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120809-BB7C-BDCB-830D-A03FE428337B}"/>
                </a:ext>
              </a:extLst>
            </p:cNvPr>
            <p:cNvGrpSpPr/>
            <p:nvPr/>
          </p:nvGrpSpPr>
          <p:grpSpPr>
            <a:xfrm>
              <a:off x="613593" y="2092842"/>
              <a:ext cx="2995051" cy="2638811"/>
              <a:chOff x="301165" y="3182454"/>
              <a:chExt cx="2995051" cy="2638811"/>
            </a:xfrm>
          </p:grpSpPr>
          <p:pic>
            <p:nvPicPr>
              <p:cNvPr id="44" name="Graphic 43" descr="Document outline">
                <a:extLst>
                  <a:ext uri="{FF2B5EF4-FFF2-40B4-BE49-F238E27FC236}">
                    <a16:creationId xmlns:a16="http://schemas.microsoft.com/office/drawing/2014/main" id="{9A7BD494-9FCB-38EA-40A9-048DFAB40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1165" y="4146883"/>
                <a:ext cx="698664" cy="698664"/>
              </a:xfrm>
              <a:prstGeom prst="rect">
                <a:avLst/>
              </a:prstGeom>
            </p:spPr>
          </p:pic>
          <p:pic>
            <p:nvPicPr>
              <p:cNvPr id="45" name="Graphic 44" descr="Document outline">
                <a:extLst>
                  <a:ext uri="{FF2B5EF4-FFF2-40B4-BE49-F238E27FC236}">
                    <a16:creationId xmlns:a16="http://schemas.microsoft.com/office/drawing/2014/main" id="{EDAB8019-FD6D-C772-305C-05BAAEC4A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49358" y="5122601"/>
                <a:ext cx="698664" cy="698664"/>
              </a:xfrm>
              <a:prstGeom prst="rect">
                <a:avLst/>
              </a:prstGeom>
            </p:spPr>
          </p:pic>
          <p:pic>
            <p:nvPicPr>
              <p:cNvPr id="48" name="Graphic 47" descr="Document outline">
                <a:extLst>
                  <a:ext uri="{FF2B5EF4-FFF2-40B4-BE49-F238E27FC236}">
                    <a16:creationId xmlns:a16="http://schemas.microsoft.com/office/drawing/2014/main" id="{13FC32B3-E86F-1F6C-0E7D-0DA2EEEAA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97552" y="4146883"/>
                <a:ext cx="698664" cy="698664"/>
              </a:xfrm>
              <a:prstGeom prst="rect">
                <a:avLst/>
              </a:prstGeom>
            </p:spPr>
          </p:pic>
          <p:pic>
            <p:nvPicPr>
              <p:cNvPr id="49" name="Graphic 48" descr="Document outline">
                <a:extLst>
                  <a:ext uri="{FF2B5EF4-FFF2-40B4-BE49-F238E27FC236}">
                    <a16:creationId xmlns:a16="http://schemas.microsoft.com/office/drawing/2014/main" id="{39F5426D-84D1-5E7C-67CD-EB092F2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49358" y="3182454"/>
                <a:ext cx="698664" cy="698664"/>
              </a:xfrm>
              <a:prstGeom prst="rect">
                <a:avLst/>
              </a:prstGeom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6B3C26E-F14E-BD95-F663-5E778824EDF3}"/>
                  </a:ext>
                </a:extLst>
              </p:cNvPr>
              <p:cNvCxnSpPr>
                <a:cxnSpLocks/>
                <a:stCxn id="49" idx="2"/>
                <a:endCxn id="45" idx="0"/>
              </p:cNvCxnSpPr>
              <p:nvPr/>
            </p:nvCxnSpPr>
            <p:spPr>
              <a:xfrm>
                <a:off x="1798690" y="3881118"/>
                <a:ext cx="0" cy="12414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C46C4C8-D7A0-6537-EF19-84393E8CCE1C}"/>
                  </a:ext>
                </a:extLst>
              </p:cNvPr>
              <p:cNvCxnSpPr>
                <a:cxnSpLocks/>
                <a:stCxn id="44" idx="3"/>
                <a:endCxn id="48" idx="1"/>
              </p:cNvCxnSpPr>
              <p:nvPr/>
            </p:nvCxnSpPr>
            <p:spPr>
              <a:xfrm>
                <a:off x="999829" y="4496215"/>
                <a:ext cx="15977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F074692-7A22-6B0A-78A2-5A3F8FD746E5}"/>
                  </a:ext>
                </a:extLst>
              </p:cNvPr>
              <p:cNvCxnSpPr>
                <a:cxnSpLocks/>
                <a:stCxn id="44" idx="2"/>
                <a:endCxn id="45" idx="1"/>
              </p:cNvCxnSpPr>
              <p:nvPr/>
            </p:nvCxnSpPr>
            <p:spPr>
              <a:xfrm>
                <a:off x="650497" y="4845547"/>
                <a:ext cx="798861" cy="6263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C341734-37CA-CF40-A4F2-B01144156732}"/>
                  </a:ext>
                </a:extLst>
              </p:cNvPr>
              <p:cNvCxnSpPr>
                <a:cxnSpLocks/>
                <a:stCxn id="44" idx="0"/>
                <a:endCxn id="49" idx="1"/>
              </p:cNvCxnSpPr>
              <p:nvPr/>
            </p:nvCxnSpPr>
            <p:spPr>
              <a:xfrm flipV="1">
                <a:off x="650497" y="3531786"/>
                <a:ext cx="798861" cy="61509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A0713BB-AE8E-73FC-4A7D-09FFE880F7A6}"/>
                  </a:ext>
                </a:extLst>
              </p:cNvPr>
              <p:cNvCxnSpPr>
                <a:cxnSpLocks/>
                <a:stCxn id="49" idx="3"/>
                <a:endCxn id="48" idx="0"/>
              </p:cNvCxnSpPr>
              <p:nvPr/>
            </p:nvCxnSpPr>
            <p:spPr>
              <a:xfrm>
                <a:off x="2148022" y="3531786"/>
                <a:ext cx="798862" cy="61509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1D395B9-A936-C657-431B-96526C4F25DA}"/>
                  </a:ext>
                </a:extLst>
              </p:cNvPr>
              <p:cNvCxnSpPr>
                <a:cxnSpLocks/>
                <a:stCxn id="48" idx="2"/>
                <a:endCxn id="45" idx="3"/>
              </p:cNvCxnSpPr>
              <p:nvPr/>
            </p:nvCxnSpPr>
            <p:spPr>
              <a:xfrm flipH="1">
                <a:off x="2148022" y="4845547"/>
                <a:ext cx="798862" cy="6263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9CAD92-4CAC-5C91-829C-8A3570F6D465}"/>
                </a:ext>
              </a:extLst>
            </p:cNvPr>
            <p:cNvSpPr txBox="1"/>
            <p:nvPr/>
          </p:nvSpPr>
          <p:spPr>
            <a:xfrm>
              <a:off x="979793" y="4659375"/>
              <a:ext cx="21768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guelph-united.ca</a:t>
              </a:r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D30E6-E2BE-F3EC-C43B-2E8460B653E7}"/>
                </a:ext>
              </a:extLst>
            </p:cNvPr>
            <p:cNvSpPr txBox="1"/>
            <p:nvPr/>
          </p:nvSpPr>
          <p:spPr>
            <a:xfrm rot="16200000">
              <a:off x="2695914" y="3357635"/>
              <a:ext cx="17685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uwaterloo.ca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E6CDE-57D6-394D-463F-A5113EBBDB6A}"/>
                </a:ext>
              </a:extLst>
            </p:cNvPr>
            <p:cNvSpPr txBox="1"/>
            <p:nvPr/>
          </p:nvSpPr>
          <p:spPr>
            <a:xfrm>
              <a:off x="930891" y="1811015"/>
              <a:ext cx="2283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kitchenerpanthers.ca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B9C06-0C29-86A2-60B3-264E49795E10}"/>
                </a:ext>
              </a:extLst>
            </p:cNvPr>
            <p:cNvSpPr txBox="1"/>
            <p:nvPr/>
          </p:nvSpPr>
          <p:spPr>
            <a:xfrm rot="16200000">
              <a:off x="-603725" y="3289514"/>
              <a:ext cx="22528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uwaterloo.ca</a:t>
              </a:r>
              <a:r>
                <a:rPr lang="en-US" sz="1400" kern="0" dirty="0">
                  <a:latin typeface="Arial"/>
                  <a:cs typeface="Arial"/>
                </a:rPr>
                <a:t>/hockey</a:t>
              </a:r>
              <a:endParaRPr lang="en-US" sz="14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D523099-CD7C-1C31-162B-FC12F598E23E}"/>
              </a:ext>
            </a:extLst>
          </p:cNvPr>
          <p:cNvSpPr txBox="1"/>
          <p:nvPr/>
        </p:nvSpPr>
        <p:spPr>
          <a:xfrm>
            <a:off x="4406895" y="1459655"/>
            <a:ext cx="4467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0" dirty="0">
                <a:latin typeface="Arial"/>
                <a:cs typeface="Arial"/>
              </a:rPr>
              <a:t>Semantic Web:</a:t>
            </a:r>
          </a:p>
          <a:p>
            <a:pPr algn="ctr"/>
            <a:r>
              <a:rPr lang="en-US" sz="2400" kern="0" dirty="0">
                <a:latin typeface="Arial"/>
                <a:cs typeface="Arial"/>
              </a:rPr>
              <a:t>web of </a:t>
            </a:r>
            <a:r>
              <a:rPr lang="en-US" sz="2400" kern="0" dirty="0">
                <a:solidFill>
                  <a:srgbClr val="00B050"/>
                </a:solidFill>
                <a:latin typeface="Arial"/>
                <a:cs typeface="Arial"/>
              </a:rPr>
              <a:t>data</a:t>
            </a:r>
            <a:r>
              <a:rPr lang="en-US" sz="2400" kern="0" dirty="0">
                <a:latin typeface="Arial"/>
                <a:cs typeface="Arial"/>
              </a:rPr>
              <a:t> for </a:t>
            </a:r>
            <a:r>
              <a:rPr lang="en-US" sz="2400" kern="0" dirty="0">
                <a:solidFill>
                  <a:srgbClr val="00B050"/>
                </a:solidFill>
                <a:latin typeface="Arial"/>
                <a:cs typeface="Arial"/>
              </a:rPr>
              <a:t>software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65F218-74EF-FD14-F6B3-A68E08ADD0F3}"/>
              </a:ext>
            </a:extLst>
          </p:cNvPr>
          <p:cNvGrpSpPr/>
          <p:nvPr/>
        </p:nvGrpSpPr>
        <p:grpSpPr>
          <a:xfrm>
            <a:off x="4873951" y="2307795"/>
            <a:ext cx="3481794" cy="3059119"/>
            <a:chOff x="4930417" y="2172327"/>
            <a:chExt cx="3481794" cy="3059119"/>
          </a:xfrm>
        </p:grpSpPr>
        <p:pic>
          <p:nvPicPr>
            <p:cNvPr id="33" name="Graphic 32" descr="Database outline">
              <a:extLst>
                <a:ext uri="{FF2B5EF4-FFF2-40B4-BE49-F238E27FC236}">
                  <a16:creationId xmlns:a16="http://schemas.microsoft.com/office/drawing/2014/main" id="{E60E83F6-84C3-95F2-8D0D-5BA897B8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51686" y="2433480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DAE3-8464-DE72-AB82-EA7688D1AA01}"/>
                </a:ext>
              </a:extLst>
            </p:cNvPr>
            <p:cNvSpPr txBox="1"/>
            <p:nvPr/>
          </p:nvSpPr>
          <p:spPr>
            <a:xfrm rot="16200000">
              <a:off x="3749456" y="3656124"/>
              <a:ext cx="26696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uwaterloo.ca</a:t>
              </a:r>
              <a:r>
                <a:rPr lang="en-US" sz="1400" kern="0" dirty="0">
                  <a:latin typeface="Arial"/>
                  <a:cs typeface="Arial"/>
                </a:rPr>
                <a:t>/hockey/</a:t>
              </a:r>
              <a:r>
                <a:rPr lang="en-US" sz="1400" kern="0" dirty="0" err="1">
                  <a:latin typeface="Arial"/>
                  <a:cs typeface="Arial"/>
                </a:rPr>
                <a:t>rdf</a:t>
              </a:r>
              <a:endParaRPr lang="en-US" sz="1400" dirty="0"/>
            </a:p>
          </p:txBody>
        </p:sp>
        <p:pic>
          <p:nvPicPr>
            <p:cNvPr id="35" name="Graphic 34" descr="Database outline">
              <a:extLst>
                <a:ext uri="{FF2B5EF4-FFF2-40B4-BE49-F238E27FC236}">
                  <a16:creationId xmlns:a16="http://schemas.microsoft.com/office/drawing/2014/main" id="{672CF8A6-A660-7C1E-5EAF-E2723FB7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32369" y="3283809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206D7-624F-31B1-83C2-66312893FCA1}"/>
                </a:ext>
              </a:extLst>
            </p:cNvPr>
            <p:cNvSpPr txBox="1"/>
            <p:nvPr/>
          </p:nvSpPr>
          <p:spPr>
            <a:xfrm>
              <a:off x="5427579" y="2172327"/>
              <a:ext cx="2532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kitchenerpanthers.ca</a:t>
              </a:r>
              <a:r>
                <a:rPr lang="en-US" sz="1400" kern="0" dirty="0">
                  <a:latin typeface="Arial"/>
                  <a:cs typeface="Arial"/>
                </a:rPr>
                <a:t>/</a:t>
              </a:r>
              <a:r>
                <a:rPr lang="en-US" sz="1400" kern="0" dirty="0" err="1">
                  <a:latin typeface="Arial"/>
                  <a:cs typeface="Arial"/>
                </a:rPr>
                <a:t>rdf</a:t>
              </a:r>
              <a:endParaRPr lang="en-US" sz="1400" dirty="0"/>
            </a:p>
          </p:txBody>
        </p:sp>
        <p:pic>
          <p:nvPicPr>
            <p:cNvPr id="39" name="Graphic 38" descr="Database outline">
              <a:extLst>
                <a:ext uri="{FF2B5EF4-FFF2-40B4-BE49-F238E27FC236}">
                  <a16:creationId xmlns:a16="http://schemas.microsoft.com/office/drawing/2014/main" id="{F10B2883-4486-7E34-16AA-1F0DA84F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51686" y="4134137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atabase outline">
              <a:extLst>
                <a:ext uri="{FF2B5EF4-FFF2-40B4-BE49-F238E27FC236}">
                  <a16:creationId xmlns:a16="http://schemas.microsoft.com/office/drawing/2014/main" id="{3DD8AD11-F36A-69B3-F98D-9942C2B5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71003" y="328380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B1318E-86D8-3DA3-FCBF-18FB702C3F68}"/>
                </a:ext>
              </a:extLst>
            </p:cNvPr>
            <p:cNvSpPr txBox="1"/>
            <p:nvPr/>
          </p:nvSpPr>
          <p:spPr>
            <a:xfrm>
              <a:off x="5530208" y="4923669"/>
              <a:ext cx="23938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guelph-united.ca</a:t>
              </a:r>
              <a:r>
                <a:rPr lang="en-US" sz="1400" kern="0" dirty="0">
                  <a:latin typeface="Arial"/>
                  <a:cs typeface="Arial"/>
                </a:rPr>
                <a:t>/</a:t>
              </a:r>
              <a:r>
                <a:rPr lang="en-US" sz="1400" kern="0" dirty="0" err="1">
                  <a:latin typeface="Arial"/>
                  <a:cs typeface="Arial"/>
                </a:rPr>
                <a:t>rdf</a:t>
              </a:r>
              <a:endParaRPr lang="en-US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19FE1-0999-9597-CF9F-71269412392A}"/>
                </a:ext>
              </a:extLst>
            </p:cNvPr>
            <p:cNvSpPr txBox="1"/>
            <p:nvPr/>
          </p:nvSpPr>
          <p:spPr>
            <a:xfrm rot="16200000">
              <a:off x="7231696" y="3656125"/>
              <a:ext cx="20532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/>
                  <a:cs typeface="Arial"/>
                </a:rPr>
                <a:t>http://</a:t>
              </a:r>
              <a:r>
                <a:rPr lang="en-US" sz="1400" kern="0" dirty="0" err="1">
                  <a:latin typeface="Arial"/>
                  <a:cs typeface="Arial"/>
                </a:rPr>
                <a:t>uwaterloo.ca</a:t>
              </a:r>
              <a:r>
                <a:rPr lang="en-US" sz="1400" kern="0" dirty="0">
                  <a:latin typeface="Arial"/>
                  <a:cs typeface="Arial"/>
                </a:rPr>
                <a:t>/</a:t>
              </a:r>
              <a:r>
                <a:rPr lang="en-US" sz="1400" kern="0" dirty="0" err="1">
                  <a:latin typeface="Arial"/>
                  <a:cs typeface="Arial"/>
                </a:rPr>
                <a:t>rdf</a:t>
              </a:r>
              <a:endParaRPr lang="en-US" sz="140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0845F96-1369-AC44-F344-F0B863719007}"/>
                </a:ext>
              </a:extLst>
            </p:cNvPr>
            <p:cNvCxnSpPr>
              <a:cxnSpLocks/>
              <a:stCxn id="33" idx="3"/>
              <a:endCxn id="40" idx="0"/>
            </p:cNvCxnSpPr>
            <p:nvPr/>
          </p:nvCxnSpPr>
          <p:spPr>
            <a:xfrm>
              <a:off x="7166086" y="2890680"/>
              <a:ext cx="662117" cy="39312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CE02287-DC86-ED4A-4A0C-FE3719980459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6708886" y="3347880"/>
              <a:ext cx="0" cy="78625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C1DC81-11D8-D34B-50BB-26CD0F37C118}"/>
                </a:ext>
              </a:extLst>
            </p:cNvPr>
            <p:cNvCxnSpPr>
              <a:cxnSpLocks/>
              <a:stCxn id="40" idx="1"/>
              <a:endCxn id="35" idx="3"/>
            </p:cNvCxnSpPr>
            <p:nvPr/>
          </p:nvCxnSpPr>
          <p:spPr>
            <a:xfrm flipH="1">
              <a:off x="6046769" y="3741009"/>
              <a:ext cx="132423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769A310-6437-2E5A-E3E7-69D84C4A706E}"/>
                </a:ext>
              </a:extLst>
            </p:cNvPr>
            <p:cNvCxnSpPr>
              <a:cxnSpLocks/>
              <a:stCxn id="35" idx="0"/>
              <a:endCxn id="33" idx="1"/>
            </p:cNvCxnSpPr>
            <p:nvPr/>
          </p:nvCxnSpPr>
          <p:spPr>
            <a:xfrm flipV="1">
              <a:off x="5589569" y="2890680"/>
              <a:ext cx="662117" cy="393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965861C-A014-C91B-120B-0C0A32EE2228}"/>
                </a:ext>
              </a:extLst>
            </p:cNvPr>
            <p:cNvCxnSpPr>
              <a:cxnSpLocks/>
              <a:stCxn id="35" idx="2"/>
              <a:endCxn id="39" idx="1"/>
            </p:cNvCxnSpPr>
            <p:nvPr/>
          </p:nvCxnSpPr>
          <p:spPr>
            <a:xfrm>
              <a:off x="5589569" y="4198209"/>
              <a:ext cx="662117" cy="393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7688696-2FF6-3A3A-F04C-7EF048986838}"/>
                </a:ext>
              </a:extLst>
            </p:cNvPr>
            <p:cNvCxnSpPr>
              <a:cxnSpLocks/>
              <a:stCxn id="40" idx="2"/>
              <a:endCxn id="39" idx="3"/>
            </p:cNvCxnSpPr>
            <p:nvPr/>
          </p:nvCxnSpPr>
          <p:spPr>
            <a:xfrm flipH="1">
              <a:off x="7166086" y="4198209"/>
              <a:ext cx="662117" cy="3931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hlinkClick r:id="rId14"/>
            <a:extLst>
              <a:ext uri="{FF2B5EF4-FFF2-40B4-BE49-F238E27FC236}">
                <a16:creationId xmlns:a16="http://schemas.microsoft.com/office/drawing/2014/main" id="{54D266FE-C188-C716-88CC-A8F371A952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25357" y="2726171"/>
            <a:ext cx="1097353" cy="1403642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D9E536D-3668-847A-2D9E-6FC263E47C6C}"/>
              </a:ext>
            </a:extLst>
          </p:cNvPr>
          <p:cNvGrpSpPr/>
          <p:nvPr/>
        </p:nvGrpSpPr>
        <p:grpSpPr>
          <a:xfrm>
            <a:off x="8457284" y="1212980"/>
            <a:ext cx="1301598" cy="1528016"/>
            <a:chOff x="8534571" y="2045086"/>
            <a:chExt cx="1301598" cy="1528016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6C436F8-9F46-E936-8915-2B3989AFF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02906" y="2045086"/>
              <a:ext cx="964929" cy="1207008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1CE5E-969D-C9F6-8A0F-B80174876315}"/>
                </a:ext>
              </a:extLst>
            </p:cNvPr>
            <p:cNvSpPr txBox="1"/>
            <p:nvPr/>
          </p:nvSpPr>
          <p:spPr>
            <a:xfrm>
              <a:off x="8534571" y="3203770"/>
              <a:ext cx="1301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Berners-Lee 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EB5C4E-01B3-A095-62B4-FA051B2BDABF}"/>
              </a:ext>
            </a:extLst>
          </p:cNvPr>
          <p:cNvGrpSpPr/>
          <p:nvPr/>
        </p:nvGrpSpPr>
        <p:grpSpPr>
          <a:xfrm>
            <a:off x="9751301" y="1212980"/>
            <a:ext cx="994575" cy="1528016"/>
            <a:chOff x="9848454" y="2045086"/>
            <a:chExt cx="994575" cy="1528016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379CCDC-6D5C-E07C-1402-FB44DC473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891251" y="2045086"/>
              <a:ext cx="908981" cy="1207008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E7C40D-DD36-A05E-8511-7CD7EB98BE90}"/>
                </a:ext>
              </a:extLst>
            </p:cNvPr>
            <p:cNvSpPr txBox="1"/>
            <p:nvPr/>
          </p:nvSpPr>
          <p:spPr>
            <a:xfrm>
              <a:off x="9848454" y="3203770"/>
              <a:ext cx="99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Hendler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7E8D8A-31E2-0DBB-4C20-A579EC4524BC}"/>
              </a:ext>
            </a:extLst>
          </p:cNvPr>
          <p:cNvGrpSpPr/>
          <p:nvPr/>
        </p:nvGrpSpPr>
        <p:grpSpPr>
          <a:xfrm>
            <a:off x="10785186" y="1212980"/>
            <a:ext cx="1207009" cy="1524529"/>
            <a:chOff x="10909365" y="2045086"/>
            <a:chExt cx="1207009" cy="1524529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DC33A34-BC91-FC06-4C5A-9FEF4F20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09365" y="2045086"/>
              <a:ext cx="1207008" cy="120700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5A30CB6-FEAB-DD2F-92B5-5A6BF0655711}"/>
                </a:ext>
              </a:extLst>
            </p:cNvPr>
            <p:cNvSpPr txBox="1"/>
            <p:nvPr/>
          </p:nvSpPr>
          <p:spPr>
            <a:xfrm>
              <a:off x="10909365" y="3200283"/>
              <a:ext cx="120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Lassila</a:t>
              </a:r>
              <a:endParaRPr lang="en-US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496D0FD3-7B43-AFC0-E2D3-89AD119050B6}"/>
              </a:ext>
            </a:extLst>
          </p:cNvPr>
          <p:cNvSpPr txBox="1"/>
          <p:nvPr/>
        </p:nvSpPr>
        <p:spPr>
          <a:xfrm>
            <a:off x="10247147" y="2995858"/>
            <a:ext cx="18060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dirty="0">
                <a:latin typeface="Arial"/>
                <a:cs typeface="Arial"/>
              </a:rPr>
              <a:t>2001 article</a:t>
            </a:r>
          </a:p>
        </p:txBody>
      </p:sp>
    </p:spTree>
    <p:extLst>
      <p:ext uri="{BB962C8B-B14F-4D97-AF65-F5344CB8AC3E}">
        <p14:creationId xmlns:p14="http://schemas.microsoft.com/office/powerpoint/2010/main" val="38458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10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158044" y="823440"/>
            <a:ext cx="80903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kern="0" dirty="0">
                <a:latin typeface="Arial"/>
                <a:cs typeface="Arial"/>
              </a:rPr>
              <a:t>Sports events within 20km of Waterloo, ON this weekend?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22F3C-5981-8B3D-2551-8CA608D49534}"/>
              </a:ext>
            </a:extLst>
          </p:cNvPr>
          <p:cNvSpPr txBox="1"/>
          <p:nvPr/>
        </p:nvSpPr>
        <p:spPr>
          <a:xfrm>
            <a:off x="588459" y="1549938"/>
            <a:ext cx="31306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http://</a:t>
            </a:r>
            <a:r>
              <a:rPr lang="en-US" sz="1500" dirty="0" err="1"/>
              <a:t>www.kitchenerpanthers.com</a:t>
            </a:r>
            <a:r>
              <a:rPr lang="en-US" sz="1500" dirty="0"/>
              <a:t>/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A7343C-5A86-EFDA-460A-F271554CDD54}"/>
              </a:ext>
            </a:extLst>
          </p:cNvPr>
          <p:cNvGrpSpPr/>
          <p:nvPr/>
        </p:nvGrpSpPr>
        <p:grpSpPr>
          <a:xfrm>
            <a:off x="722019" y="2014899"/>
            <a:ext cx="2863561" cy="3900479"/>
            <a:chOff x="639808" y="2014899"/>
            <a:chExt cx="2863561" cy="39004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8D7B45-6980-C967-CE4F-E5F103CA52A2}"/>
                </a:ext>
              </a:extLst>
            </p:cNvPr>
            <p:cNvSpPr/>
            <p:nvPr/>
          </p:nvSpPr>
          <p:spPr>
            <a:xfrm>
              <a:off x="639808" y="2014899"/>
              <a:ext cx="2863561" cy="3900479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A baseball player on a field&#10;&#10;Description automatically generated">
              <a:extLst>
                <a:ext uri="{FF2B5EF4-FFF2-40B4-BE49-F238E27FC236}">
                  <a16:creationId xmlns:a16="http://schemas.microsoft.com/office/drawing/2014/main" id="{9240B23A-9294-87B9-3963-17729236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170" y="2127925"/>
              <a:ext cx="2346837" cy="131074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AF83A8-B94E-79A9-3A27-90D4B8F7F74C}"/>
                </a:ext>
              </a:extLst>
            </p:cNvPr>
            <p:cNvSpPr txBox="1"/>
            <p:nvPr/>
          </p:nvSpPr>
          <p:spPr>
            <a:xfrm>
              <a:off x="739499" y="3509794"/>
              <a:ext cx="266417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FF"/>
                  </a:highlight>
                  <a:latin typeface="Roboto" panose="020F0502020204030204" pitchFamily="34" charset="0"/>
                </a:rPr>
                <a:t>Losers of their first four games, outscored 45-17 in those games including a 27-6 defeat to Guelph last Sunday, the team can only go up from here.</a:t>
              </a:r>
            </a:p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  <a:p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The Panthers return home Sunday to host the Brantford Red Sox. The game will be at Jack Couch at 2pm.</a:t>
              </a:r>
              <a:b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4980EE-03C9-AD69-6CF8-8AA671509EC0}"/>
              </a:ext>
            </a:extLst>
          </p:cNvPr>
          <p:cNvGrpSpPr/>
          <p:nvPr/>
        </p:nvGrpSpPr>
        <p:grpSpPr>
          <a:xfrm>
            <a:off x="7907717" y="2010891"/>
            <a:ext cx="2862072" cy="3904487"/>
            <a:chOff x="5212644" y="2014899"/>
            <a:chExt cx="2862072" cy="39044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F341B5-04A5-5089-CF12-F201E800A9E7}"/>
                </a:ext>
              </a:extLst>
            </p:cNvPr>
            <p:cNvSpPr/>
            <p:nvPr/>
          </p:nvSpPr>
          <p:spPr>
            <a:xfrm>
              <a:off x="5212644" y="2014899"/>
              <a:ext cx="2862072" cy="3904487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group of women playing football&#10;&#10;Description automatically generated">
              <a:extLst>
                <a:ext uri="{FF2B5EF4-FFF2-40B4-BE49-F238E27FC236}">
                  <a16:creationId xmlns:a16="http://schemas.microsoft.com/office/drawing/2014/main" id="{AB0933DB-7A62-4489-65D1-591BECCEA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984" y="2071344"/>
              <a:ext cx="2416814" cy="214337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3F63C-0B74-2A99-76EE-A76C5A42BC16}"/>
                </a:ext>
              </a:extLst>
            </p:cNvPr>
            <p:cNvSpPr txBox="1"/>
            <p:nvPr/>
          </p:nvSpPr>
          <p:spPr>
            <a:xfrm>
              <a:off x="5311591" y="4228167"/>
              <a:ext cx="26641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…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FF"/>
                  </a:highlight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team will play their next game on Saturday in Guelph against North Mississauga SC at 4pm.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team has several injuries form its against NDC Ontario.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Marikano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and Sealy will not be on the lineup.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953E21-8F96-9C83-6967-8B6848DD2C35}"/>
              </a:ext>
            </a:extLst>
          </p:cNvPr>
          <p:cNvSpPr txBox="1"/>
          <p:nvPr/>
        </p:nvSpPr>
        <p:spPr>
          <a:xfrm>
            <a:off x="7773413" y="1545930"/>
            <a:ext cx="31306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http://</a:t>
            </a:r>
            <a:r>
              <a:rPr lang="en-US" sz="1500" dirty="0" err="1"/>
              <a:t>www.guelphunitedfc.ca</a:t>
            </a:r>
            <a:r>
              <a:rPr lang="en-US" sz="1500" dirty="0"/>
              <a:t>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F0E03F-D25C-5BB8-4D44-2FAFD17C3993}"/>
              </a:ext>
            </a:extLst>
          </p:cNvPr>
          <p:cNvSpPr txBox="1"/>
          <p:nvPr/>
        </p:nvSpPr>
        <p:spPr>
          <a:xfrm>
            <a:off x="722489" y="115553"/>
            <a:ext cx="10747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Semantic web example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26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722489" y="115553"/>
            <a:ext cx="10747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Semantic web example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78D99-674A-B9C2-91D5-AF2CD29F49B8}"/>
              </a:ext>
            </a:extLst>
          </p:cNvPr>
          <p:cNvSpPr txBox="1"/>
          <p:nvPr/>
        </p:nvSpPr>
        <p:spPr>
          <a:xfrm>
            <a:off x="240598" y="774253"/>
            <a:ext cx="1074702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kern="0" dirty="0">
                <a:latin typeface="Arial"/>
                <a:cs typeface="Arial"/>
              </a:rPr>
              <a:t>Sports events within 20km of Waterloo, ON this weekend?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409D32-939D-4F61-C1BA-1EB09CB2F9D4}"/>
              </a:ext>
            </a:extLst>
          </p:cNvPr>
          <p:cNvGrpSpPr/>
          <p:nvPr/>
        </p:nvGrpSpPr>
        <p:grpSpPr>
          <a:xfrm>
            <a:off x="248354" y="2006349"/>
            <a:ext cx="3794760" cy="2994329"/>
            <a:chOff x="248354" y="1735413"/>
            <a:chExt cx="3794760" cy="2994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22F3C-5981-8B3D-2551-8CA608D49534}"/>
                </a:ext>
              </a:extLst>
            </p:cNvPr>
            <p:cNvSpPr txBox="1"/>
            <p:nvPr/>
          </p:nvSpPr>
          <p:spPr>
            <a:xfrm>
              <a:off x="441830" y="1735413"/>
              <a:ext cx="34078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http://</a:t>
              </a:r>
              <a:r>
                <a:rPr lang="en-US" sz="1500" dirty="0" err="1"/>
                <a:t>www.kitchenerpanthers.ca</a:t>
              </a:r>
              <a:r>
                <a:rPr lang="en-US" sz="1500" dirty="0"/>
                <a:t>/</a:t>
              </a:r>
              <a:r>
                <a:rPr lang="en-US" sz="1500" dirty="0" err="1"/>
                <a:t>rdf</a:t>
              </a:r>
              <a:endParaRPr lang="en-US" sz="15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8D7B45-6980-C967-CE4F-E5F103CA52A2}"/>
                </a:ext>
              </a:extLst>
            </p:cNvPr>
            <p:cNvSpPr/>
            <p:nvPr/>
          </p:nvSpPr>
          <p:spPr>
            <a:xfrm>
              <a:off x="248354" y="2094154"/>
              <a:ext cx="3794760" cy="263558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2EEA22-A76F-129D-0C3D-FB7265084B31}"/>
                </a:ext>
              </a:extLst>
            </p:cNvPr>
            <p:cNvSpPr txBox="1"/>
            <p:nvPr/>
          </p:nvSpPr>
          <p:spPr>
            <a:xfrm>
              <a:off x="311055" y="2094152"/>
              <a:ext cx="366935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kp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https://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www.kitchenerpanthers.com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rdf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https://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dbpedia.org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/page/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https://dbpedia.org/ontology/</a:t>
              </a:r>
            </a:p>
            <a:p>
              <a:pPr algn="ctr">
                <a:lnSpc>
                  <a:spcPct val="150000"/>
                </a:lnSpc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&lt;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kp:Panthers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rdf:type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dbr:SportsTeam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…</a:t>
              </a:r>
            </a:p>
            <a:p>
              <a:pPr lvl="1"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&lt;kp:event1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rdf:type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dbr:Sporting_Event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&lt;kp:event1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dbo:date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2024-05-28^xsd:date&gt;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&lt;kp:event1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dbo:location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kp:JackCouchPark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2579F54-E0AB-68EF-E908-ADB3551FB5D2}"/>
              </a:ext>
            </a:extLst>
          </p:cNvPr>
          <p:cNvGrpSpPr/>
          <p:nvPr/>
        </p:nvGrpSpPr>
        <p:grpSpPr>
          <a:xfrm>
            <a:off x="6932680" y="2155030"/>
            <a:ext cx="4572001" cy="2974659"/>
            <a:chOff x="4055164" y="2031658"/>
            <a:chExt cx="4572001" cy="29746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DA660A-C149-FF78-69D3-7492222961BA}"/>
                </a:ext>
              </a:extLst>
            </p:cNvPr>
            <p:cNvSpPr/>
            <p:nvPr/>
          </p:nvSpPr>
          <p:spPr>
            <a:xfrm>
              <a:off x="4406428" y="2393672"/>
              <a:ext cx="3799135" cy="2612645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C80AE30-654E-70D3-7F94-4783F1D66FF0}"/>
                </a:ext>
              </a:extLst>
            </p:cNvPr>
            <p:cNvGrpSpPr/>
            <p:nvPr/>
          </p:nvGrpSpPr>
          <p:grpSpPr>
            <a:xfrm>
              <a:off x="4055164" y="2031658"/>
              <a:ext cx="4572001" cy="2622895"/>
              <a:chOff x="4055164" y="1975213"/>
              <a:chExt cx="4572001" cy="30154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916BE4-3024-46B1-61BD-0F1A177778A1}"/>
                  </a:ext>
                </a:extLst>
              </p:cNvPr>
              <p:cNvSpPr txBox="1"/>
              <p:nvPr/>
            </p:nvSpPr>
            <p:spPr>
              <a:xfrm>
                <a:off x="4055164" y="1975213"/>
                <a:ext cx="4572001" cy="371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http://</a:t>
                </a:r>
                <a:r>
                  <a:rPr lang="en-US" sz="1500" dirty="0" err="1"/>
                  <a:t>www.kitchenerpanthers.ca</a:t>
                </a:r>
                <a:r>
                  <a:rPr lang="en-US" sz="1500" dirty="0"/>
                  <a:t>/</a:t>
                </a:r>
                <a:r>
                  <a:rPr lang="en-US" sz="1500" dirty="0" err="1"/>
                  <a:t>rdf</a:t>
                </a:r>
                <a:r>
                  <a:rPr lang="en-US" sz="1500" dirty="0"/>
                  <a:t>/</a:t>
                </a:r>
                <a:r>
                  <a:rPr lang="en-US" sz="1500" dirty="0" err="1"/>
                  <a:t>JackCouchPark</a:t>
                </a:r>
                <a:r>
                  <a:rPr lang="en-US" sz="1500" dirty="0"/>
                  <a:t>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8AEB6B-B511-ED5E-1199-EBC9561023C4}"/>
                  </a:ext>
                </a:extLst>
              </p:cNvPr>
              <p:cNvSpPr txBox="1"/>
              <p:nvPr/>
            </p:nvSpPr>
            <p:spPr>
              <a:xfrm>
                <a:off x="4344338" y="2372245"/>
                <a:ext cx="3923315" cy="261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kp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 https://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www.kitchenerpanthers.com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/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rdf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 https://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dbpedia.org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/page/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dbo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 https://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dbpedia.org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/ontology/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geo: http://www.w3.org/.../wgs84_pos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&lt;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kp:JackCouchPark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rdf:type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dbo:Settlement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&gt;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&lt;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kp:JackCouchPark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dbo:location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dbr:Kitchener_ON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&gt;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…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&lt;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kp:JackCouchPark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geo:lat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-80.47&gt;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199960B-EED4-8560-445A-0418DA632AFE}"/>
              </a:ext>
            </a:extLst>
          </p:cNvPr>
          <p:cNvGrpSpPr/>
          <p:nvPr/>
        </p:nvGrpSpPr>
        <p:grpSpPr>
          <a:xfrm>
            <a:off x="4214174" y="1312942"/>
            <a:ext cx="3763652" cy="553998"/>
            <a:chOff x="5065776" y="4162220"/>
            <a:chExt cx="3763652" cy="553998"/>
          </a:xfrm>
        </p:grpSpPr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0703AE22-36AD-9C8B-455C-EE94592F9BB8}"/>
                </a:ext>
              </a:extLst>
            </p:cNvPr>
            <p:cNvSpPr/>
            <p:nvPr/>
          </p:nvSpPr>
          <p:spPr>
            <a:xfrm>
              <a:off x="5065776" y="4385478"/>
              <a:ext cx="1186192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subject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2D7492F2-9F02-EAD2-B7A0-A3F8EFD27AD0}"/>
                </a:ext>
              </a:extLst>
            </p:cNvPr>
            <p:cNvSpPr/>
            <p:nvPr/>
          </p:nvSpPr>
          <p:spPr>
            <a:xfrm>
              <a:off x="7640708" y="4385478"/>
              <a:ext cx="1188720" cy="330740"/>
            </a:xfrm>
            <a:prstGeom prst="roundRect">
              <a:avLst/>
            </a:prstGeom>
            <a:solidFill>
              <a:schemeClr val="lt1"/>
            </a:solidFill>
            <a:ln w="19050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E0F076-B69B-3A63-5BEF-06E638A4056E}"/>
                </a:ext>
              </a:extLst>
            </p:cNvPr>
            <p:cNvCxnSpPr>
              <a:cxnSpLocks/>
              <a:stCxn id="137" idx="3"/>
              <a:endCxn id="138" idx="1"/>
            </p:cNvCxnSpPr>
            <p:nvPr/>
          </p:nvCxnSpPr>
          <p:spPr>
            <a:xfrm>
              <a:off x="6251968" y="4550848"/>
              <a:ext cx="13887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DB4C2FF-6FE2-DCAF-B152-763B7A90696F}"/>
                </a:ext>
              </a:extLst>
            </p:cNvPr>
            <p:cNvSpPr txBox="1"/>
            <p:nvPr/>
          </p:nvSpPr>
          <p:spPr>
            <a:xfrm>
              <a:off x="6434615" y="4162220"/>
              <a:ext cx="10100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predicate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722489" y="115553"/>
            <a:ext cx="10747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Why is RDF suitable for semantic web?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6923F-3E1D-6017-7395-0C50AB8D0C9C}"/>
              </a:ext>
            </a:extLst>
          </p:cNvPr>
          <p:cNvSpPr txBox="1"/>
          <p:nvPr/>
        </p:nvSpPr>
        <p:spPr>
          <a:xfrm>
            <a:off x="48922" y="823439"/>
            <a:ext cx="9501478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Highly heterogeneous in nature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Very flexible data model: simple (s, p, o) sentences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kern="0" dirty="0">
                <a:latin typeface="Arial"/>
                <a:cs typeface="Arial"/>
              </a:rPr>
              <a:t>Facilitates automatic reasoning</a:t>
            </a:r>
            <a:endParaRPr lang="en-US" sz="2200" i="1" kern="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AE794-6D0C-C7B2-BAC6-5E5A0B447BF3}"/>
              </a:ext>
            </a:extLst>
          </p:cNvPr>
          <p:cNvSpPr txBox="1"/>
          <p:nvPr/>
        </p:nvSpPr>
        <p:spPr>
          <a:xfrm>
            <a:off x="916193" y="2456345"/>
            <a:ext cx="7901204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Website 1:  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www.kitchenerpanthers.com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JackCouchPark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kp:JackCouchPark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dbo:location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dbr:Kitchener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13" name="Graphic 12" descr="Female Profile outline">
            <a:extLst>
              <a:ext uri="{FF2B5EF4-FFF2-40B4-BE49-F238E27FC236}">
                <a16:creationId xmlns:a16="http://schemas.microsoft.com/office/drawing/2014/main" id="{CA8A3DA5-CF0D-6F01-037B-4AD4EB86A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2564" y="2323701"/>
            <a:ext cx="1253478" cy="1253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F6C43E-4869-D8E2-560C-EF4557A94F0D}"/>
              </a:ext>
            </a:extLst>
          </p:cNvPr>
          <p:cNvSpPr txBox="1"/>
          <p:nvPr/>
        </p:nvSpPr>
        <p:spPr>
          <a:xfrm>
            <a:off x="602077" y="5458650"/>
            <a:ext cx="9388589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i="1" kern="0" dirty="0">
                <a:latin typeface="Arial"/>
                <a:cs typeface="Arial"/>
              </a:rPr>
              <a:t>Stadiums in Ontario?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Automatically infer: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kwp:JackCouchPark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dbo:location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dbr:Ontario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CAD4B-3539-A568-DDAF-308E69F4F91B}"/>
              </a:ext>
            </a:extLst>
          </p:cNvPr>
          <p:cNvSpPr txBox="1"/>
          <p:nvPr/>
        </p:nvSpPr>
        <p:spPr>
          <a:xfrm>
            <a:off x="916193" y="3876755"/>
            <a:ext cx="7415334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Website 2: https://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dbpedia.org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/page/Kitchener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dbr:Kitchener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dbo:location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dbr:Ontario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18" name="Graphic 17" descr="Online Network with solid fill">
            <a:extLst>
              <a:ext uri="{FF2B5EF4-FFF2-40B4-BE49-F238E27FC236}">
                <a16:creationId xmlns:a16="http://schemas.microsoft.com/office/drawing/2014/main" id="{C62DC17E-0776-ECEB-2150-9D3B8B6B0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22" y="5492517"/>
            <a:ext cx="914400" cy="914400"/>
          </a:xfrm>
          <a:prstGeom prst="rect">
            <a:avLst/>
          </a:prstGeom>
        </p:spPr>
      </p:pic>
      <p:pic>
        <p:nvPicPr>
          <p:cNvPr id="21" name="Graphic 20" descr="Male profile outline">
            <a:extLst>
              <a:ext uri="{FF2B5EF4-FFF2-40B4-BE49-F238E27FC236}">
                <a16:creationId xmlns:a16="http://schemas.microsoft.com/office/drawing/2014/main" id="{80236382-C426-15D7-E1D2-305C169BE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2564" y="3729689"/>
            <a:ext cx="1252728" cy="12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722489" y="115553"/>
            <a:ext cx="10747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Semantic web progress: </a:t>
            </a:r>
            <a:r>
              <a:rPr lang="en-US" sz="4000" kern="0" dirty="0">
                <a:latin typeface="Arial"/>
                <a:cs typeface="Arial"/>
              </a:rPr>
              <a:t>Large RDF dataset 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5A14360-2463-C9E4-D7C3-C114FAB8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49" y="3016700"/>
            <a:ext cx="3662713" cy="3459812"/>
          </a:xfrm>
          <a:prstGeom prst="rect">
            <a:avLst/>
          </a:prstGeom>
        </p:spPr>
      </p:pic>
      <p:pic>
        <p:nvPicPr>
          <p:cNvPr id="21" name="Picture 20" descr="A screenshot of a web page&#10;&#10;Description automatically generated">
            <a:extLst>
              <a:ext uri="{FF2B5EF4-FFF2-40B4-BE49-F238E27FC236}">
                <a16:creationId xmlns:a16="http://schemas.microsoft.com/office/drawing/2014/main" id="{16F91591-D4DF-635D-9221-CC8B047A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2" y="2984157"/>
            <a:ext cx="3662713" cy="34923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E6923F-3E1D-6017-7395-0C50AB8D0C9C}"/>
              </a:ext>
            </a:extLst>
          </p:cNvPr>
          <p:cNvSpPr txBox="1"/>
          <p:nvPr/>
        </p:nvSpPr>
        <p:spPr>
          <a:xfrm>
            <a:off x="48922" y="789572"/>
            <a:ext cx="854375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Many public RDF datasets: </a:t>
            </a:r>
            <a:r>
              <a:rPr lang="en-US" sz="2400" kern="0" dirty="0" err="1">
                <a:latin typeface="Arial"/>
                <a:cs typeface="Arial"/>
              </a:rPr>
              <a:t>DBPedia</a:t>
            </a:r>
            <a:r>
              <a:rPr lang="en-US" sz="2400" kern="0" dirty="0">
                <a:latin typeface="Arial"/>
                <a:cs typeface="Arial"/>
              </a:rPr>
              <a:t>, </a:t>
            </a:r>
            <a:r>
              <a:rPr lang="en-US" sz="2400" kern="0" dirty="0" err="1">
                <a:latin typeface="Arial"/>
                <a:cs typeface="Arial"/>
              </a:rPr>
              <a:t>Wikidata</a:t>
            </a:r>
            <a:r>
              <a:rPr lang="en-US" sz="2400" kern="0" dirty="0">
                <a:latin typeface="Arial"/>
                <a:cs typeface="Arial"/>
              </a:rPr>
              <a:t>, Freebase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2012 Google announced use of Freebase for Q&amp;A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Semantic web techs: RDFS,SPARQL, OWL, </a:t>
            </a:r>
            <a:r>
              <a:rPr lang="en-US" sz="2400" kern="0" dirty="0" err="1">
                <a:latin typeface="Arial"/>
                <a:cs typeface="Arial"/>
              </a:rPr>
              <a:t>Schema.org</a:t>
            </a:r>
            <a:r>
              <a:rPr lang="en-US" sz="2400" kern="0" dirty="0">
                <a:latin typeface="Arial"/>
                <a:cs typeface="Arial"/>
              </a:rPr>
              <a:t> </a:t>
            </a:r>
          </a:p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</a:rPr>
              <a:t>Adopted by many enterprises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B6CDB9-E838-62DF-DB4B-3E870F05FBFC}"/>
              </a:ext>
            </a:extLst>
          </p:cNvPr>
          <p:cNvSpPr/>
          <p:nvPr/>
        </p:nvSpPr>
        <p:spPr>
          <a:xfrm>
            <a:off x="2381956" y="3928532"/>
            <a:ext cx="1230488" cy="2547980"/>
          </a:xfrm>
          <a:prstGeom prst="rect">
            <a:avLst/>
          </a:prstGeom>
          <a:noFill/>
          <a:ln w="444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2A8460-8DDB-1416-9B70-3FD419ADF29E}"/>
              </a:ext>
            </a:extLst>
          </p:cNvPr>
          <p:cNvSpPr txBox="1"/>
          <p:nvPr/>
        </p:nvSpPr>
        <p:spPr>
          <a:xfrm>
            <a:off x="48922" y="6501336"/>
            <a:ext cx="7367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hlinkClick r:id="rId5"/>
              </a:rPr>
              <a:t>DBpedia</a:t>
            </a:r>
            <a:r>
              <a:rPr lang="en-US" i="1" dirty="0">
                <a:hlinkClick r:id="rId5"/>
              </a:rPr>
              <a:t>: A Nucleus for a Web of Open Data, ISWC 2007</a:t>
            </a:r>
            <a:endParaRPr lang="en-US" i="1" dirty="0"/>
          </a:p>
        </p:txBody>
      </p:sp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6C93E3C2-6F07-EC00-5716-340C95D1F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662" y="4385168"/>
            <a:ext cx="4610416" cy="16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0" y="11555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&amp; KRR </a:t>
            </a:r>
            <a:r>
              <a:rPr lang="en-US" sz="4000" kern="0">
                <a:solidFill>
                  <a:srgbClr val="000000"/>
                </a:solidFill>
                <a:latin typeface="Arial"/>
                <a:cs typeface="Arial"/>
              </a:rPr>
              <a:t>in modern era </a:t>
            </a:r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of AI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pic>
        <p:nvPicPr>
          <p:cNvPr id="12" name="Picture 11" descr="A book cover with a blue sky and clouds&#10;&#10;Description automatically generated">
            <a:extLst>
              <a:ext uri="{FF2B5EF4-FFF2-40B4-BE49-F238E27FC236}">
                <a16:creationId xmlns:a16="http://schemas.microsoft.com/office/drawing/2014/main" id="{5728B589-E94C-8BD8-519A-AB07B1DD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37" y="1097887"/>
            <a:ext cx="3902926" cy="52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0" y="11555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&amp; KRR </a:t>
            </a:r>
            <a:r>
              <a:rPr lang="en-US" sz="4000" kern="0">
                <a:solidFill>
                  <a:srgbClr val="000000"/>
                </a:solidFill>
                <a:latin typeface="Arial"/>
                <a:cs typeface="Arial"/>
              </a:rPr>
              <a:t>in modern era </a:t>
            </a:r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of AI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8C48A-6D45-5351-2A6E-BC009DAA706D}"/>
              </a:ext>
            </a:extLst>
          </p:cNvPr>
          <p:cNvSpPr/>
          <p:nvPr/>
        </p:nvSpPr>
        <p:spPr>
          <a:xfrm>
            <a:off x="406948" y="2836056"/>
            <a:ext cx="858644" cy="869796"/>
          </a:xfrm>
          <a:prstGeom prst="rect">
            <a:avLst/>
          </a:prstGeom>
          <a:solidFill>
            <a:srgbClr val="92D050"/>
          </a:solidFill>
          <a:ln w="22225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6EAA-D7EC-DD7D-8119-2489FB2E448A}"/>
              </a:ext>
            </a:extLst>
          </p:cNvPr>
          <p:cNvSpPr/>
          <p:nvPr/>
        </p:nvSpPr>
        <p:spPr>
          <a:xfrm>
            <a:off x="406948" y="1966260"/>
            <a:ext cx="858644" cy="869796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F4627-FA27-81FA-8AB9-4443DC1701A5}"/>
              </a:ext>
            </a:extLst>
          </p:cNvPr>
          <p:cNvSpPr/>
          <p:nvPr/>
        </p:nvSpPr>
        <p:spPr>
          <a:xfrm>
            <a:off x="406948" y="1098377"/>
            <a:ext cx="858644" cy="869796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A7306A-E8CD-C145-D871-3048A91121E9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265592" y="3270954"/>
            <a:ext cx="6913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AD16C-220D-AAC1-F2C5-C5363347C610}"/>
              </a:ext>
            </a:extLst>
          </p:cNvPr>
          <p:cNvCxnSpPr>
            <a:cxnSpLocks/>
          </p:cNvCxnSpPr>
          <p:nvPr/>
        </p:nvCxnSpPr>
        <p:spPr>
          <a:xfrm flipH="1">
            <a:off x="1265592" y="1536097"/>
            <a:ext cx="691376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8B14DC-0D33-9ED3-5B33-AB1A21680BDD}"/>
              </a:ext>
            </a:extLst>
          </p:cNvPr>
          <p:cNvSpPr txBox="1"/>
          <p:nvPr/>
        </p:nvSpPr>
        <p:spPr>
          <a:xfrm>
            <a:off x="1943751" y="3055510"/>
            <a:ext cx="10837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B6921-20B5-F18D-35AD-45C695B53169}"/>
              </a:ext>
            </a:extLst>
          </p:cNvPr>
          <p:cNvSpPr txBox="1"/>
          <p:nvPr/>
        </p:nvSpPr>
        <p:spPr>
          <a:xfrm>
            <a:off x="1950360" y="1317831"/>
            <a:ext cx="1077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9370D-6395-868D-9AFB-D6317A7A9E56}"/>
              </a:ext>
            </a:extLst>
          </p:cNvPr>
          <p:cNvSpPr txBox="1"/>
          <p:nvPr/>
        </p:nvSpPr>
        <p:spPr>
          <a:xfrm>
            <a:off x="38430" y="4002608"/>
            <a:ext cx="8353296" cy="275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40"/>
              </a:lnSpc>
            </a:pP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2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:boxA</a:t>
            </a: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abc:box</a:t>
            </a: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ts val="304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04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abc:onTopOf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ts val="304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ts val="304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abc:color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abc:red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ts val="304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abc:boxC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abc:color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abc:green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40"/>
              </a:lnSpc>
              <a:buFont typeface="Wingdings" pitchFamily="2" charset="2"/>
              <a:buChar char="Ø"/>
            </a:pP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Restrictions: </a:t>
            </a:r>
            <a:r>
              <a:rPr lang="en-US" sz="2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owl:someValuesFrom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owl:oneOf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owl:cardinality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3139A-4FE7-F2D4-2076-C85567FF24F4}"/>
              </a:ext>
            </a:extLst>
          </p:cNvPr>
          <p:cNvSpPr txBox="1"/>
          <p:nvPr/>
        </p:nvSpPr>
        <p:spPr>
          <a:xfrm>
            <a:off x="4579964" y="1397528"/>
            <a:ext cx="49044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b1 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?b1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abc:color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abc:red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?b1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abc:ontopOf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?b2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?b2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abc:color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abc:green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80E5FC-9025-7C79-9A08-9801709A3DCB}"/>
              </a:ext>
            </a:extLst>
          </p:cNvPr>
          <p:cNvSpPr txBox="1"/>
          <p:nvPr/>
        </p:nvSpPr>
        <p:spPr>
          <a:xfrm>
            <a:off x="1919352" y="752529"/>
            <a:ext cx="8353296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red boxes are above green boxes?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2F3718-2673-D853-9E28-3BCB84F221B0}"/>
              </a:ext>
            </a:extLst>
          </p:cNvPr>
          <p:cNvCxnSpPr>
            <a:cxnSpLocks/>
          </p:cNvCxnSpPr>
          <p:nvPr/>
        </p:nvCxnSpPr>
        <p:spPr>
          <a:xfrm flipH="1">
            <a:off x="1319419" y="2353931"/>
            <a:ext cx="691376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5753FB-FCCA-E3A4-3D2F-797A061D6368}"/>
              </a:ext>
            </a:extLst>
          </p:cNvPr>
          <p:cNvSpPr txBox="1"/>
          <p:nvPr/>
        </p:nvSpPr>
        <p:spPr>
          <a:xfrm>
            <a:off x="1837056" y="2144387"/>
            <a:ext cx="217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D6CB2-0C72-39FD-B29A-155322758A11}"/>
              </a:ext>
            </a:extLst>
          </p:cNvPr>
          <p:cNvSpPr txBox="1"/>
          <p:nvPr/>
        </p:nvSpPr>
        <p:spPr>
          <a:xfrm>
            <a:off x="1837056" y="2151074"/>
            <a:ext cx="217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6683A0-1BDE-CC8C-2E35-F5BDA97D6D95}"/>
              </a:ext>
            </a:extLst>
          </p:cNvPr>
          <p:cNvSpPr/>
          <p:nvPr/>
        </p:nvSpPr>
        <p:spPr>
          <a:xfrm>
            <a:off x="406948" y="1966260"/>
            <a:ext cx="858644" cy="869796"/>
          </a:xfrm>
          <a:prstGeom prst="rect">
            <a:avLst/>
          </a:prstGeom>
          <a:solidFill>
            <a:srgbClr val="92D050"/>
          </a:solidFill>
          <a:ln w="22225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1962EE-5EA9-0CA7-FFAA-FC0500AD0CC4}"/>
              </a:ext>
            </a:extLst>
          </p:cNvPr>
          <p:cNvSpPr/>
          <p:nvPr/>
        </p:nvSpPr>
        <p:spPr>
          <a:xfrm>
            <a:off x="406948" y="1963202"/>
            <a:ext cx="858644" cy="869796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920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2" grpId="0"/>
      <p:bldP spid="22" grpId="1"/>
      <p:bldP spid="24" grpId="0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Object-oriented/Graph-based data model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DFB3FE7-6DC0-E4F8-3D0A-A5BE7939DB01}"/>
              </a:ext>
            </a:extLst>
          </p:cNvPr>
          <p:cNvSpPr txBox="1"/>
          <p:nvPr/>
        </p:nvSpPr>
        <p:spPr>
          <a:xfrm>
            <a:off x="97842" y="840782"/>
            <a:ext cx="6997694" cy="118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Objects/nodes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Type hierarchies</a:t>
            </a:r>
          </a:p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Irregularities in data &amp; connections of objects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3D770F6-D7E0-9DBC-AFA5-B5049E7F36EE}"/>
              </a:ext>
            </a:extLst>
          </p:cNvPr>
          <p:cNvSpPr/>
          <p:nvPr/>
        </p:nvSpPr>
        <p:spPr>
          <a:xfrm>
            <a:off x="1988688" y="5253932"/>
            <a:ext cx="1080546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Levi’s 511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A689CB6-6E4C-2D6A-6319-1E27E5874BFE}"/>
              </a:ext>
            </a:extLst>
          </p:cNvPr>
          <p:cNvSpPr/>
          <p:nvPr/>
        </p:nvSpPr>
        <p:spPr>
          <a:xfrm>
            <a:off x="5500927" y="5253932"/>
            <a:ext cx="124136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Apple Watch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E08AA13-3009-7556-64FE-D88D248CC54B}"/>
              </a:ext>
            </a:extLst>
          </p:cNvPr>
          <p:cNvSpPr/>
          <p:nvPr/>
        </p:nvSpPr>
        <p:spPr>
          <a:xfrm>
            <a:off x="7497784" y="5253932"/>
            <a:ext cx="9207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Watch B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CD9B805-59A6-9232-A3F0-71BC5CDF09E6}"/>
              </a:ext>
            </a:extLst>
          </p:cNvPr>
          <p:cNvSpPr/>
          <p:nvPr/>
        </p:nvSpPr>
        <p:spPr>
          <a:xfrm>
            <a:off x="9173988" y="5253932"/>
            <a:ext cx="1080546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Book 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166D6E-5FB2-0576-570F-2501F7EAC2EB}"/>
              </a:ext>
            </a:extLst>
          </p:cNvPr>
          <p:cNvSpPr/>
          <p:nvPr/>
        </p:nvSpPr>
        <p:spPr>
          <a:xfrm>
            <a:off x="1895428" y="4466982"/>
            <a:ext cx="115453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Loose Jeans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26E8DD-D0A6-1409-DF6F-D5944E385CD0}"/>
              </a:ext>
            </a:extLst>
          </p:cNvPr>
          <p:cNvSpPr/>
          <p:nvPr/>
        </p:nvSpPr>
        <p:spPr>
          <a:xfrm>
            <a:off x="5592422" y="2893084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Wearables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8C9BEB-B2CE-4EF1-1592-263795575ABB}"/>
              </a:ext>
            </a:extLst>
          </p:cNvPr>
          <p:cNvSpPr/>
          <p:nvPr/>
        </p:nvSpPr>
        <p:spPr>
          <a:xfrm>
            <a:off x="5429263" y="3680033"/>
            <a:ext cx="107177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Watches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D189A3-3B73-D8DE-728A-1C245C3B3E5A}"/>
              </a:ext>
            </a:extLst>
          </p:cNvPr>
          <p:cNvSpPr/>
          <p:nvPr/>
        </p:nvSpPr>
        <p:spPr>
          <a:xfrm>
            <a:off x="4808597" y="4466982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A60D9-BBCE-2B33-8F72-1BA1E8F65915}"/>
              </a:ext>
            </a:extLst>
          </p:cNvPr>
          <p:cNvSpPr/>
          <p:nvPr/>
        </p:nvSpPr>
        <p:spPr>
          <a:xfrm>
            <a:off x="8053523" y="3680033"/>
            <a:ext cx="94414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492B3D-65CC-9C01-B12D-2004D386E491}"/>
              </a:ext>
            </a:extLst>
          </p:cNvPr>
          <p:cNvSpPr/>
          <p:nvPr/>
        </p:nvSpPr>
        <p:spPr>
          <a:xfrm>
            <a:off x="6482641" y="4466982"/>
            <a:ext cx="1454738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Classic Watches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0BEF42-5A01-5FA6-6E57-5D1F78A2FFBA}"/>
              </a:ext>
            </a:extLst>
          </p:cNvPr>
          <p:cNvSpPr/>
          <p:nvPr/>
        </p:nvSpPr>
        <p:spPr>
          <a:xfrm>
            <a:off x="3569650" y="2893084"/>
            <a:ext cx="94414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Clothing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A9615B-750C-AE92-0280-FE59D8E1C66D}"/>
              </a:ext>
            </a:extLst>
          </p:cNvPr>
          <p:cNvSpPr/>
          <p:nvPr/>
        </p:nvSpPr>
        <p:spPr>
          <a:xfrm>
            <a:off x="5939679" y="2123643"/>
            <a:ext cx="1088835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B64BE7-2644-6316-56B5-EEFA77937E9B}"/>
              </a:ext>
            </a:extLst>
          </p:cNvPr>
          <p:cNvSpPr/>
          <p:nvPr/>
        </p:nvSpPr>
        <p:spPr>
          <a:xfrm>
            <a:off x="2758330" y="3680033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Pants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E7A570-6FA0-B5D5-6E6D-91A50A30B794}"/>
              </a:ext>
            </a:extLst>
          </p:cNvPr>
          <p:cNvCxnSpPr>
            <a:cxnSpLocks/>
            <a:stCxn id="60" idx="0"/>
            <a:endCxn id="7" idx="2"/>
          </p:cNvCxnSpPr>
          <p:nvPr/>
        </p:nvCxnSpPr>
        <p:spPr>
          <a:xfrm flipH="1" flipV="1">
            <a:off x="5535966" y="4797722"/>
            <a:ext cx="585645" cy="456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6E0211-B1E9-6520-E9BB-36FCF8B5621B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5535966" y="4010773"/>
            <a:ext cx="429186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6CE845-5CC8-7798-EBFB-F75E9E5EF49E}"/>
              </a:ext>
            </a:extLst>
          </p:cNvPr>
          <p:cNvSpPr/>
          <p:nvPr/>
        </p:nvSpPr>
        <p:spPr>
          <a:xfrm>
            <a:off x="3824724" y="5253932"/>
            <a:ext cx="106543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Levi’s 512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20A55F-C746-C3DA-D728-0C1949C20C5A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988688" y="5584655"/>
            <a:ext cx="540273" cy="7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BEDCF0-5428-E562-759E-BE70A7CB6228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2528961" y="5584655"/>
            <a:ext cx="540273" cy="7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4A5358-0D72-D404-7F13-3CFAD7B51BA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891947" y="5584672"/>
            <a:ext cx="465495" cy="4325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451D38-D069-F3A4-507A-EA596B968DD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57442" y="5584672"/>
            <a:ext cx="296252" cy="3307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581169-C829-81A9-07E7-F6C7EC63EF02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2528961" y="5584655"/>
            <a:ext cx="0" cy="701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6BD56E-9808-3F68-1871-3904E991C97F}"/>
              </a:ext>
            </a:extLst>
          </p:cNvPr>
          <p:cNvCxnSpPr>
            <a:cxnSpLocks/>
            <a:stCxn id="57" idx="0"/>
            <a:endCxn id="3" idx="2"/>
          </p:cNvCxnSpPr>
          <p:nvPr/>
        </p:nvCxnSpPr>
        <p:spPr>
          <a:xfrm flipH="1" flipV="1">
            <a:off x="2472696" y="4797722"/>
            <a:ext cx="56265" cy="456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7E2E89-7C6B-9913-DCA4-85F01A4E4A4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2472696" y="4010773"/>
            <a:ext cx="794437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209AC2-C552-5C40-E66D-88A53D7B26E0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3267133" y="3223824"/>
            <a:ext cx="774589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B12325-F7D7-2282-4B25-7EF35584C41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041722" y="2436875"/>
            <a:ext cx="2442375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5CBB3E-8EBF-3DEC-2E98-F6A750EF585E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 flipV="1">
            <a:off x="6128311" y="2436875"/>
            <a:ext cx="355786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667BFF3-6D5B-9960-0F54-89870F913C19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5965152" y="3223824"/>
            <a:ext cx="163159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56FE5E-2A5D-22C9-91A8-78F66114F507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H="1" flipV="1">
            <a:off x="5965152" y="4010773"/>
            <a:ext cx="1244858" cy="45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431561B-952E-C663-D130-D35E904BAB5F}"/>
              </a:ext>
            </a:extLst>
          </p:cNvPr>
          <p:cNvCxnSpPr>
            <a:cxnSpLocks/>
            <a:stCxn id="63" idx="0"/>
            <a:endCxn id="9" idx="2"/>
          </p:cNvCxnSpPr>
          <p:nvPr/>
        </p:nvCxnSpPr>
        <p:spPr>
          <a:xfrm flipH="1" flipV="1">
            <a:off x="7210010" y="4797722"/>
            <a:ext cx="748131" cy="456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ABC1A0-FC3D-9FFF-3902-990BFB2670B0}"/>
              </a:ext>
            </a:extLst>
          </p:cNvPr>
          <p:cNvCxnSpPr>
            <a:cxnSpLocks/>
            <a:stCxn id="64" idx="0"/>
            <a:endCxn id="8" idx="2"/>
          </p:cNvCxnSpPr>
          <p:nvPr/>
        </p:nvCxnSpPr>
        <p:spPr>
          <a:xfrm flipH="1" flipV="1">
            <a:off x="8525595" y="4010773"/>
            <a:ext cx="1188666" cy="1243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1D284F-A770-6062-C4F0-16A9600086F7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H="1" flipV="1">
            <a:off x="6484097" y="2436875"/>
            <a:ext cx="2041498" cy="124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886CB21-5371-4CE4-8110-8D2520810663}"/>
              </a:ext>
            </a:extLst>
          </p:cNvPr>
          <p:cNvSpPr txBox="1"/>
          <p:nvPr/>
        </p:nvSpPr>
        <p:spPr>
          <a:xfrm>
            <a:off x="1707071" y="6246780"/>
            <a:ext cx="441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32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FAA761-2E9F-E215-1C31-BD9444BA0095}"/>
              </a:ext>
            </a:extLst>
          </p:cNvPr>
          <p:cNvSpPr txBox="1"/>
          <p:nvPr/>
        </p:nvSpPr>
        <p:spPr>
          <a:xfrm>
            <a:off x="2323694" y="6246780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34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E65975-8437-2BEB-2180-E88B6DEC4D9C}"/>
              </a:ext>
            </a:extLst>
          </p:cNvPr>
          <p:cNvSpPr txBox="1"/>
          <p:nvPr/>
        </p:nvSpPr>
        <p:spPr>
          <a:xfrm>
            <a:off x="2940318" y="6246780"/>
            <a:ext cx="540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$20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B1F763-F938-64F1-1E64-86F3FB74E866}"/>
              </a:ext>
            </a:extLst>
          </p:cNvPr>
          <p:cNvSpPr txBox="1"/>
          <p:nvPr/>
        </p:nvSpPr>
        <p:spPr>
          <a:xfrm>
            <a:off x="5260311" y="6246780"/>
            <a:ext cx="308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3E73EB-15AF-8D4B-1628-2C9D12869FEB}"/>
              </a:ext>
            </a:extLst>
          </p:cNvPr>
          <p:cNvSpPr txBox="1"/>
          <p:nvPr/>
        </p:nvSpPr>
        <p:spPr>
          <a:xfrm>
            <a:off x="5845306" y="6246780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C84CF9-3561-9B17-B5AD-7977C5F313CF}"/>
              </a:ext>
            </a:extLst>
          </p:cNvPr>
          <p:cNvSpPr txBox="1"/>
          <p:nvPr/>
        </p:nvSpPr>
        <p:spPr>
          <a:xfrm>
            <a:off x="6583955" y="6246780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14hr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FCF19A8-3E2E-D696-993A-8BDEFD9732B7}"/>
              </a:ext>
            </a:extLst>
          </p:cNvPr>
          <p:cNvCxnSpPr>
            <a:cxnSpLocks/>
            <a:stCxn id="60" idx="2"/>
            <a:endCxn id="98" idx="0"/>
          </p:cNvCxnSpPr>
          <p:nvPr/>
        </p:nvCxnSpPr>
        <p:spPr>
          <a:xfrm flipH="1">
            <a:off x="5414714" y="5584672"/>
            <a:ext cx="706897" cy="662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EBE43FD-1C1D-CCB1-CE6E-65D86353AD50}"/>
              </a:ext>
            </a:extLst>
          </p:cNvPr>
          <p:cNvCxnSpPr>
            <a:cxnSpLocks/>
            <a:stCxn id="60" idx="2"/>
            <a:endCxn id="100" idx="0"/>
          </p:cNvCxnSpPr>
          <p:nvPr/>
        </p:nvCxnSpPr>
        <p:spPr>
          <a:xfrm>
            <a:off x="6121611" y="5584672"/>
            <a:ext cx="781012" cy="662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0EE90C8-E2B7-F3A6-7F94-A925F128DD26}"/>
              </a:ext>
            </a:extLst>
          </p:cNvPr>
          <p:cNvSpPr txBox="1"/>
          <p:nvPr/>
        </p:nvSpPr>
        <p:spPr>
          <a:xfrm>
            <a:off x="7230771" y="6246780"/>
            <a:ext cx="1454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“1968 </a:t>
            </a:r>
          </a:p>
          <a:p>
            <a:pPr algn="ctr"/>
            <a:r>
              <a:rPr lang="en-US" sz="1500" dirty="0"/>
              <a:t>Classic Watch”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E456582-7DB2-6D32-7441-BD72CDE28CD7}"/>
              </a:ext>
            </a:extLst>
          </p:cNvPr>
          <p:cNvCxnSpPr>
            <a:cxnSpLocks/>
            <a:stCxn id="63" idx="2"/>
            <a:endCxn id="107" idx="0"/>
          </p:cNvCxnSpPr>
          <p:nvPr/>
        </p:nvCxnSpPr>
        <p:spPr>
          <a:xfrm flipH="1">
            <a:off x="7958140" y="5584672"/>
            <a:ext cx="1" cy="662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94122A4-8A3B-1C90-1B56-8EF9BE2CE81D}"/>
              </a:ext>
            </a:extLst>
          </p:cNvPr>
          <p:cNvCxnSpPr>
            <a:cxnSpLocks/>
            <a:stCxn id="21" idx="0"/>
            <a:endCxn id="135" idx="2"/>
          </p:cNvCxnSpPr>
          <p:nvPr/>
        </p:nvCxnSpPr>
        <p:spPr>
          <a:xfrm flipH="1" flipV="1">
            <a:off x="3913828" y="4799714"/>
            <a:ext cx="443614" cy="454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01520076-EFED-0457-13CE-D47B04450150}"/>
              </a:ext>
            </a:extLst>
          </p:cNvPr>
          <p:cNvSpPr/>
          <p:nvPr/>
        </p:nvSpPr>
        <p:spPr>
          <a:xfrm>
            <a:off x="3405025" y="4468974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Slim Jeans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0F63253-430E-9A88-3791-7230C8FAF0C4}"/>
              </a:ext>
            </a:extLst>
          </p:cNvPr>
          <p:cNvCxnSpPr>
            <a:cxnSpLocks/>
            <a:stCxn id="135" idx="0"/>
            <a:endCxn id="12" idx="2"/>
          </p:cNvCxnSpPr>
          <p:nvPr/>
        </p:nvCxnSpPr>
        <p:spPr>
          <a:xfrm flipH="1" flipV="1">
            <a:off x="3267133" y="4010773"/>
            <a:ext cx="646695" cy="458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9C8D4AD-0B59-14DC-AD86-778FFF765916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9373855" y="5584655"/>
            <a:ext cx="340406" cy="662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5C568B5-FCD6-98FC-110B-7D55C5456ADA}"/>
              </a:ext>
            </a:extLst>
          </p:cNvPr>
          <p:cNvSpPr txBox="1"/>
          <p:nvPr/>
        </p:nvSpPr>
        <p:spPr>
          <a:xfrm>
            <a:off x="8646486" y="6220092"/>
            <a:ext cx="1094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Alice Munroe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AE4A9B2-D3A3-BFE8-720D-B31FA0C8EEFE}"/>
              </a:ext>
            </a:extLst>
          </p:cNvPr>
          <p:cNvSpPr txBox="1"/>
          <p:nvPr/>
        </p:nvSpPr>
        <p:spPr>
          <a:xfrm>
            <a:off x="9871791" y="6220091"/>
            <a:ext cx="883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John Smith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EA69B85-9855-C3B3-49DE-C5A263075583}"/>
              </a:ext>
            </a:extLst>
          </p:cNvPr>
          <p:cNvCxnSpPr>
            <a:cxnSpLocks/>
            <a:stCxn id="64" idx="2"/>
            <a:endCxn id="151" idx="0"/>
          </p:cNvCxnSpPr>
          <p:nvPr/>
        </p:nvCxnSpPr>
        <p:spPr>
          <a:xfrm>
            <a:off x="9714261" y="5584655"/>
            <a:ext cx="599473" cy="635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073693A-7DCC-3B3A-DF45-942847032648}"/>
              </a:ext>
            </a:extLst>
          </p:cNvPr>
          <p:cNvCxnSpPr>
            <a:cxnSpLocks/>
            <a:stCxn id="60" idx="2"/>
            <a:endCxn id="99" idx="0"/>
          </p:cNvCxnSpPr>
          <p:nvPr/>
        </p:nvCxnSpPr>
        <p:spPr>
          <a:xfrm>
            <a:off x="6121611" y="5584672"/>
            <a:ext cx="42363" cy="662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A8B34F1-CE65-0D1B-F684-A0DC8C7E9076}"/>
              </a:ext>
            </a:extLst>
          </p:cNvPr>
          <p:cNvSpPr txBox="1"/>
          <p:nvPr/>
        </p:nvSpPr>
        <p:spPr>
          <a:xfrm rot="19425069">
            <a:off x="5224623" y="5739774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series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EA0684B-0621-98C8-D178-4F282CE621D3}"/>
              </a:ext>
            </a:extLst>
          </p:cNvPr>
          <p:cNvSpPr txBox="1"/>
          <p:nvPr/>
        </p:nvSpPr>
        <p:spPr>
          <a:xfrm rot="16363234">
            <a:off x="5686286" y="5855084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series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0060BEB-3AD7-60D1-73F3-64308B97A2BA}"/>
              </a:ext>
            </a:extLst>
          </p:cNvPr>
          <p:cNvSpPr txBox="1"/>
          <p:nvPr/>
        </p:nvSpPr>
        <p:spPr>
          <a:xfrm rot="2773204">
            <a:off x="6266112" y="5709647"/>
            <a:ext cx="8919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bat. life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4F27493-E382-3A56-65EE-679DD1253909}"/>
              </a:ext>
            </a:extLst>
          </p:cNvPr>
          <p:cNvSpPr txBox="1"/>
          <p:nvPr/>
        </p:nvSpPr>
        <p:spPr>
          <a:xfrm rot="16200000">
            <a:off x="7492408" y="5836294"/>
            <a:ext cx="662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desc.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331A42B-2F42-F637-C60F-25ACDF79FAEA}"/>
              </a:ext>
            </a:extLst>
          </p:cNvPr>
          <p:cNvSpPr txBox="1"/>
          <p:nvPr/>
        </p:nvSpPr>
        <p:spPr>
          <a:xfrm rot="17844813">
            <a:off x="8990874" y="5756187"/>
            <a:ext cx="750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author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1E02E0A-60DB-CD76-FBDE-5BCCD92C4886}"/>
              </a:ext>
            </a:extLst>
          </p:cNvPr>
          <p:cNvSpPr txBox="1"/>
          <p:nvPr/>
        </p:nvSpPr>
        <p:spPr>
          <a:xfrm rot="3267810">
            <a:off x="9857521" y="5685883"/>
            <a:ext cx="750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editor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5E4BFE4-B6EE-8EA0-5C3B-EC936C475475}"/>
              </a:ext>
            </a:extLst>
          </p:cNvPr>
          <p:cNvSpPr txBox="1"/>
          <p:nvPr/>
        </p:nvSpPr>
        <p:spPr>
          <a:xfrm rot="18907548">
            <a:off x="1731790" y="5766463"/>
            <a:ext cx="637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size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9FC6DC6-50A2-5E60-D8A5-D92D1DFFEBA4}"/>
              </a:ext>
            </a:extLst>
          </p:cNvPr>
          <p:cNvSpPr txBox="1"/>
          <p:nvPr/>
        </p:nvSpPr>
        <p:spPr>
          <a:xfrm rot="16200000">
            <a:off x="2148661" y="5888436"/>
            <a:ext cx="5100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size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094174D-6E2D-4936-4733-16A5178537A0}"/>
              </a:ext>
            </a:extLst>
          </p:cNvPr>
          <p:cNvSpPr txBox="1"/>
          <p:nvPr/>
        </p:nvSpPr>
        <p:spPr>
          <a:xfrm rot="3298593">
            <a:off x="2632213" y="5721144"/>
            <a:ext cx="62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9823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component 1: Resources &amp; IRIs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73C3CB-3BA9-BBA9-28CE-E46C522173D9}"/>
              </a:ext>
            </a:extLst>
          </p:cNvPr>
          <p:cNvSpPr/>
          <p:nvPr/>
        </p:nvSpPr>
        <p:spPr>
          <a:xfrm>
            <a:off x="3157504" y="2611620"/>
            <a:ext cx="1167247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7A3EA6-9B7C-4978-C64E-52D667288E3A}"/>
              </a:ext>
            </a:extLst>
          </p:cNvPr>
          <p:cNvSpPr/>
          <p:nvPr/>
        </p:nvSpPr>
        <p:spPr>
          <a:xfrm>
            <a:off x="8161545" y="2611603"/>
            <a:ext cx="1409576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06DE63-D250-9A07-B2A4-79E82A49BEDA}"/>
              </a:ext>
            </a:extLst>
          </p:cNvPr>
          <p:cNvSpPr/>
          <p:nvPr/>
        </p:nvSpPr>
        <p:spPr>
          <a:xfrm>
            <a:off x="4790909" y="2611620"/>
            <a:ext cx="114477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45548F-8334-08FB-AA3D-8A7E4DA7A206}"/>
              </a:ext>
            </a:extLst>
          </p:cNvPr>
          <p:cNvSpPr/>
          <p:nvPr/>
        </p:nvSpPr>
        <p:spPr>
          <a:xfrm>
            <a:off x="6508612" y="2611603"/>
            <a:ext cx="108000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AF47A1-BC88-2154-F90D-656CA865C05D}"/>
              </a:ext>
            </a:extLst>
          </p:cNvPr>
          <p:cNvSpPr/>
          <p:nvPr/>
        </p:nvSpPr>
        <p:spPr>
          <a:xfrm>
            <a:off x="2611879" y="3340480"/>
            <a:ext cx="1358832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DC9B5B-5C57-C5A4-4A2D-E6D81E19EBE2}"/>
              </a:ext>
            </a:extLst>
          </p:cNvPr>
          <p:cNvSpPr/>
          <p:nvPr/>
        </p:nvSpPr>
        <p:spPr>
          <a:xfrm>
            <a:off x="4407465" y="3333222"/>
            <a:ext cx="105730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ACD77B-8293-1A15-F620-C617F36D0D6B}"/>
              </a:ext>
            </a:extLst>
          </p:cNvPr>
          <p:cNvSpPr/>
          <p:nvPr/>
        </p:nvSpPr>
        <p:spPr>
          <a:xfrm>
            <a:off x="5899701" y="3321249"/>
            <a:ext cx="118435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gc:Pants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F898AD-2B8C-3C28-D315-42D33B6F4D57}"/>
              </a:ext>
            </a:extLst>
          </p:cNvPr>
          <p:cNvSpPr/>
          <p:nvPr/>
        </p:nvSpPr>
        <p:spPr>
          <a:xfrm>
            <a:off x="7451821" y="3340480"/>
            <a:ext cx="118435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gc:Watches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9B3513-528C-5E0E-A1BF-7DA12482B22F}"/>
              </a:ext>
            </a:extLst>
          </p:cNvPr>
          <p:cNvSpPr/>
          <p:nvPr/>
        </p:nvSpPr>
        <p:spPr>
          <a:xfrm>
            <a:off x="8900162" y="3340480"/>
            <a:ext cx="118435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gc:price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1C81E-81B7-C632-8BDA-7BDE563F41A9}"/>
              </a:ext>
            </a:extLst>
          </p:cNvPr>
          <p:cNvSpPr txBox="1"/>
          <p:nvPr/>
        </p:nvSpPr>
        <p:spPr>
          <a:xfrm>
            <a:off x="97842" y="840782"/>
            <a:ext cx="5819074" cy="155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Resources are objects to represent:</a:t>
            </a: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Entities</a:t>
            </a: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Types</a:t>
            </a: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Properties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94F21-1B7F-09B1-F7DE-606EAFC6E204}"/>
              </a:ext>
            </a:extLst>
          </p:cNvPr>
          <p:cNvGrpSpPr/>
          <p:nvPr/>
        </p:nvGrpSpPr>
        <p:grpSpPr>
          <a:xfrm>
            <a:off x="5510048" y="3740514"/>
            <a:ext cx="1574004" cy="1463040"/>
            <a:chOff x="3957029" y="3137701"/>
            <a:chExt cx="1574004" cy="14630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631FB9-BA91-419F-3ABB-1399F7F39B13}"/>
                </a:ext>
              </a:extLst>
            </p:cNvPr>
            <p:cNvSpPr/>
            <p:nvPr/>
          </p:nvSpPr>
          <p:spPr>
            <a:xfrm>
              <a:off x="3985742" y="3137701"/>
              <a:ext cx="1463040" cy="146304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932821-9C8E-FBD1-08BC-FB069745EF2A}"/>
                </a:ext>
              </a:extLst>
            </p:cNvPr>
            <p:cNvSpPr txBox="1"/>
            <p:nvPr/>
          </p:nvSpPr>
          <p:spPr>
            <a:xfrm>
              <a:off x="3957029" y="3455475"/>
              <a:ext cx="157400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LooseJean</a:t>
              </a:r>
              <a:endParaRPr lang="en-US" sz="15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500" dirty="0" err="1">
                  <a:latin typeface="Arial"/>
                  <a:cs typeface="Arial"/>
                </a:rPr>
                <a:t>name:Levi’s</a:t>
              </a:r>
              <a:r>
                <a:rPr lang="en-US" sz="1500" dirty="0">
                  <a:latin typeface="Arial"/>
                  <a:cs typeface="Arial"/>
                </a:rPr>
                <a:t> 511</a:t>
              </a:r>
            </a:p>
            <a:p>
              <a:pPr algn="ctr"/>
              <a:r>
                <a:rPr lang="en-US" sz="1500" dirty="0">
                  <a:latin typeface="Arial"/>
                  <a:cs typeface="Arial"/>
                </a:rPr>
                <a:t>price: $20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5FF18F7-4C5D-54FE-2CA2-F47982D06539}"/>
              </a:ext>
            </a:extLst>
          </p:cNvPr>
          <p:cNvSpPr txBox="1"/>
          <p:nvPr/>
        </p:nvSpPr>
        <p:spPr>
          <a:xfrm>
            <a:off x="103877" y="4382875"/>
            <a:ext cx="10520628" cy="15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International Resource Identifiers (IRIs): URL-like object identifiers</a:t>
            </a: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>
                <a:solidFill>
                  <a:srgbClr val="000000"/>
                </a:solidFill>
                <a:latin typeface="Arial"/>
                <a:cs typeface="Arial"/>
              </a:rPr>
              <a:t>namespace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:localID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 err="1">
                <a:solidFill>
                  <a:srgbClr val="000000"/>
                </a:solidFill>
                <a:latin typeface="Arial"/>
                <a:cs typeface="Arial"/>
              </a:rPr>
              <a:t>gc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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“</a:t>
            </a:r>
            <a:r>
              <a:rPr lang="en-US" sz="2400" dirty="0">
                <a:effectLst/>
                <a:latin typeface="Helvetica" pitchFamily="2" charset="0"/>
              </a:rPr>
              <a:t>http://global-</a:t>
            </a:r>
            <a:r>
              <a:rPr lang="en-US" sz="2400" dirty="0" err="1">
                <a:effectLst/>
                <a:latin typeface="Helvetica" pitchFamily="2" charset="0"/>
              </a:rPr>
              <a:t>corps.io</a:t>
            </a:r>
            <a:r>
              <a:rPr lang="en-US" sz="2400" dirty="0">
                <a:effectLst/>
                <a:latin typeface="Helvetica" pitchFamily="2" charset="0"/>
              </a:rPr>
              <a:t>/</a:t>
            </a:r>
            <a:r>
              <a:rPr lang="en-US" sz="2400" dirty="0" err="1">
                <a:effectLst/>
                <a:latin typeface="Helvetica" pitchFamily="2" charset="0"/>
              </a:rPr>
              <a:t>rdf</a:t>
            </a:r>
            <a:r>
              <a:rPr lang="en-US" sz="2400" dirty="0">
                <a:effectLst/>
                <a:latin typeface="Helvetica" pitchFamily="2" charset="0"/>
              </a:rPr>
              <a:t>-ex#”</a:t>
            </a:r>
            <a:endParaRPr lang="en-US" sz="2400" kern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marL="731511" lvl="1" indent="-457185">
              <a:lnSpc>
                <a:spcPts val="288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gc:Levis511 </a:t>
            </a: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Wingdings" pitchFamily="2" charset="2"/>
              </a:rPr>
              <a:t> “</a:t>
            </a:r>
            <a:r>
              <a:rPr lang="en-US" sz="2400" dirty="0">
                <a:effectLst/>
                <a:latin typeface="Helvetica" pitchFamily="2" charset="0"/>
              </a:rPr>
              <a:t>http://global-</a:t>
            </a:r>
            <a:r>
              <a:rPr lang="en-US" sz="2400" dirty="0" err="1">
                <a:effectLst/>
                <a:latin typeface="Helvetica" pitchFamily="2" charset="0"/>
              </a:rPr>
              <a:t>corps.io</a:t>
            </a:r>
            <a:r>
              <a:rPr lang="en-US" sz="2400" dirty="0">
                <a:effectLst/>
                <a:latin typeface="Helvetica" pitchFamily="2" charset="0"/>
              </a:rPr>
              <a:t>/rdf-ex#</a:t>
            </a:r>
            <a:r>
              <a:rPr lang="en-US" sz="2400" dirty="0">
                <a:latin typeface="Helvetica" pitchFamily="2" charset="0"/>
              </a:rPr>
              <a:t>Levis511”</a:t>
            </a:r>
            <a:endParaRPr lang="en-US" sz="2400" kern="0" dirty="0">
              <a:solidFill>
                <a:srgbClr val="000000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3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component 2: Literals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1C81E-81B7-C632-8BDA-7BDE563F41A9}"/>
              </a:ext>
            </a:extLst>
          </p:cNvPr>
          <p:cNvSpPr txBox="1"/>
          <p:nvPr/>
        </p:nvSpPr>
        <p:spPr>
          <a:xfrm>
            <a:off x="97842" y="840782"/>
            <a:ext cx="581907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Data values: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20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“Foo bar”</a:t>
            </a:r>
          </a:p>
          <a:p>
            <a:pPr marL="731511" lvl="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</a:rPr>
              <a:t>01/01/2024</a:t>
            </a:r>
          </a:p>
        </p:txBody>
      </p:sp>
    </p:spTree>
    <p:extLst>
      <p:ext uri="{BB962C8B-B14F-4D97-AF65-F5344CB8AC3E}">
        <p14:creationId xmlns:p14="http://schemas.microsoft.com/office/powerpoint/2010/main" val="13057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component 3: Triples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1C81E-81B7-C632-8BDA-7BDE563F41A9}"/>
              </a:ext>
            </a:extLst>
          </p:cNvPr>
          <p:cNvSpPr txBox="1"/>
          <p:nvPr/>
        </p:nvSpPr>
        <p:spPr>
          <a:xfrm>
            <a:off x="97842" y="840782"/>
            <a:ext cx="81660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(subject, verb/predicate, object) sentences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A9DE0-1E8A-186F-57BC-57460ECCCB00}"/>
              </a:ext>
            </a:extLst>
          </p:cNvPr>
          <p:cNvSpPr txBox="1"/>
          <p:nvPr/>
        </p:nvSpPr>
        <p:spPr>
          <a:xfrm>
            <a:off x="3631473" y="2233460"/>
            <a:ext cx="136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74831-0A3F-419A-7FE0-B08D9D77D764}"/>
              </a:ext>
            </a:extLst>
          </p:cNvPr>
          <p:cNvSpPr txBox="1"/>
          <p:nvPr/>
        </p:nvSpPr>
        <p:spPr>
          <a:xfrm>
            <a:off x="7180166" y="2233460"/>
            <a:ext cx="136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F8C3F-82C4-60D6-01F0-44F48B03A44B}"/>
              </a:ext>
            </a:extLst>
          </p:cNvPr>
          <p:cNvSpPr txBox="1"/>
          <p:nvPr/>
        </p:nvSpPr>
        <p:spPr>
          <a:xfrm>
            <a:off x="5323065" y="2233460"/>
            <a:ext cx="136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696EF-5224-1E9A-7700-55787F867EDC}"/>
              </a:ext>
            </a:extLst>
          </p:cNvPr>
          <p:cNvSpPr txBox="1"/>
          <p:nvPr/>
        </p:nvSpPr>
        <p:spPr>
          <a:xfrm>
            <a:off x="3047048" y="1669508"/>
            <a:ext cx="6097904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(Levi's 511) (is a type of) (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LooseJeans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AB09A-95C2-B5C2-1537-BEDFA96BC508}"/>
              </a:ext>
            </a:extLst>
          </p:cNvPr>
          <p:cNvSpPr txBox="1"/>
          <p:nvPr/>
        </p:nvSpPr>
        <p:spPr>
          <a:xfrm>
            <a:off x="3047048" y="2669797"/>
            <a:ext cx="6097904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&lt;gc:Levis511,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gc:LooseJeans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1BAF6-EDB0-148B-1F03-95BF5611B3A6}"/>
              </a:ext>
            </a:extLst>
          </p:cNvPr>
          <p:cNvSpPr txBox="1"/>
          <p:nvPr/>
        </p:nvSpPr>
        <p:spPr>
          <a:xfrm>
            <a:off x="3047048" y="3670086"/>
            <a:ext cx="6097904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(Levi's 511) (has a price of) (32)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D1B39-8322-2FE0-7D8D-42FCFD1B55BA}"/>
              </a:ext>
            </a:extLst>
          </p:cNvPr>
          <p:cNvSpPr txBox="1"/>
          <p:nvPr/>
        </p:nvSpPr>
        <p:spPr>
          <a:xfrm>
            <a:off x="3472987" y="4381450"/>
            <a:ext cx="524602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&lt;gc:Levis511,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gc:price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20&gt;</a:t>
            </a:r>
          </a:p>
        </p:txBody>
      </p:sp>
    </p:spTree>
    <p:extLst>
      <p:ext uri="{BB962C8B-B14F-4D97-AF65-F5344CB8AC3E}">
        <p14:creationId xmlns:p14="http://schemas.microsoft.com/office/powerpoint/2010/main" val="28298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5" grpId="0"/>
      <p:bldP spid="6" grpId="0"/>
      <p:bldP spid="8" grpId="0"/>
      <p:bldP spid="10" grpId="0"/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RDF as a graph-based model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0666A1-DE42-1F1A-801D-009E8D83403E}"/>
              </a:ext>
            </a:extLst>
          </p:cNvPr>
          <p:cNvSpPr/>
          <p:nvPr/>
        </p:nvSpPr>
        <p:spPr>
          <a:xfrm>
            <a:off x="1872555" y="5052651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493849" y="5052651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538055" y="4202418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243367" y="2030515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gc:Electronics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467414" y="3407533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304073" y="1884730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6175508" y="1105344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342560" y="2940704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9194783" y="3738273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921505" y="2361255"/>
            <a:ext cx="1273278" cy="104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526716" y="5052651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3C004C-19C6-9DFE-BD14-50F0B83C4BB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700726" y="5383374"/>
            <a:ext cx="783033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83759" y="5383374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368728" y="5383391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9B68F-7192-D61A-31EF-0D3C59A7BC9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83759" y="5383374"/>
            <a:ext cx="22307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483759" y="4533158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218762" y="3271444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851363" y="2215470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5035917" y="1418576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775552" y="1418576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492537" y="5383391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221218" y="5383391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485222" y="4533158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886820" y="4202418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851363" y="3271444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8176183" y="5677847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C1C15A-55F9-CDE8-9514-9248614B6F69}"/>
              </a:ext>
            </a:extLst>
          </p:cNvPr>
          <p:cNvSpPr txBox="1"/>
          <p:nvPr/>
        </p:nvSpPr>
        <p:spPr>
          <a:xfrm rot="18907548">
            <a:off x="1465445" y="5572663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F7C9EE-4922-E4B1-0494-F577EFB4ABE7}"/>
              </a:ext>
            </a:extLst>
          </p:cNvPr>
          <p:cNvSpPr txBox="1"/>
          <p:nvPr/>
        </p:nvSpPr>
        <p:spPr>
          <a:xfrm rot="16200000">
            <a:off x="1955860" y="5736533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789104" y="5654717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803257" y="5052651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958932" y="1415708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527722" y="2432103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752746" y="3621480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4140743" y="3459218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AFE72E-02F2-C17B-AC53-7649E2EC0AD0}"/>
              </a:ext>
            </a:extLst>
          </p:cNvPr>
          <p:cNvSpPr txBox="1"/>
          <p:nvPr/>
        </p:nvSpPr>
        <p:spPr>
          <a:xfrm rot="1676023">
            <a:off x="6977883" y="1548099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325727" y="2435461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645499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2177533" y="4633164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631966" y="4364500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379749" y="5581335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6129568" y="5383391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218762" y="4533158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536025" y="4550125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759293" y="5604931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5035917" y="2215470"/>
            <a:ext cx="4158866" cy="1192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8054755" y="2619581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303115" y="5383391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5176474" y="5507167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374566" y="5582558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783318" y="6304512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3047535" y="6304512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34472F2E-2CDB-8A9C-E915-99C17C0EE955}"/>
              </a:ext>
            </a:extLst>
          </p:cNvPr>
          <p:cNvSpPr/>
          <p:nvPr/>
        </p:nvSpPr>
        <p:spPr>
          <a:xfrm>
            <a:off x="2216642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EFC36EB9-16C3-13D3-725D-AE4A738CFA72}"/>
              </a:ext>
            </a:extLst>
          </p:cNvPr>
          <p:cNvSpPr/>
          <p:nvPr/>
        </p:nvSpPr>
        <p:spPr>
          <a:xfrm>
            <a:off x="1573332" y="6304512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4018660" y="6304512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787059" y="6131986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716294" y="6096713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306879" y="6304512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606071" y="6304512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</p:spTree>
    <p:extLst>
      <p:ext uri="{BB962C8B-B14F-4D97-AF65-F5344CB8AC3E}">
        <p14:creationId xmlns:p14="http://schemas.microsoft.com/office/powerpoint/2010/main" val="23577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66" grpId="0"/>
      <p:bldP spid="112" grpId="0"/>
      <p:bldP spid="113" grpId="0"/>
      <p:bldP spid="123" grpId="0"/>
      <p:bldP spid="142" grpId="0"/>
      <p:bldP spid="145" grpId="0"/>
      <p:bldP spid="146" grpId="0"/>
      <p:bldP spid="147" grpId="0"/>
      <p:bldP spid="148" grpId="0"/>
      <p:bldP spid="150" grpId="0"/>
      <p:bldP spid="153" grpId="0"/>
      <p:bldP spid="164" grpId="0"/>
      <p:bldP spid="180" grpId="0"/>
      <p:bldP spid="188" grpId="0"/>
      <p:bldP spid="192" grpId="0"/>
      <p:bldP spid="1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C4FC-FE0C-98EA-01AC-AA8DD2FFB0CC}"/>
              </a:ext>
            </a:extLst>
          </p:cNvPr>
          <p:cNvSpPr txBox="1"/>
          <p:nvPr/>
        </p:nvSpPr>
        <p:spPr>
          <a:xfrm>
            <a:off x="1279564" y="115553"/>
            <a:ext cx="963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1" indent="-457185" algn="ctr"/>
            <a:r>
              <a:rPr lang="en-US" sz="4000" kern="0" dirty="0">
                <a:solidFill>
                  <a:srgbClr val="000000"/>
                </a:solidFill>
                <a:latin typeface="Arial"/>
                <a:cs typeface="Arial"/>
              </a:rPr>
              <a:t>Irregular properties across Resources</a:t>
            </a:r>
            <a:endParaRPr lang="en-US" sz="4000" b="1" dirty="0">
              <a:solidFill>
                <a:srgbClr val="B90000"/>
              </a:solidFill>
              <a:latin typeface="Arial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6036CE-0AE1-50BB-52D4-64D1AA231146}"/>
              </a:ext>
            </a:extLst>
          </p:cNvPr>
          <p:cNvSpPr/>
          <p:nvPr/>
        </p:nvSpPr>
        <p:spPr>
          <a:xfrm>
            <a:off x="8389162" y="5144387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gc:AppleWatch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479D0-21A7-0C7A-5D25-F01084CE0753}"/>
              </a:ext>
            </a:extLst>
          </p:cNvPr>
          <p:cNvSpPr/>
          <p:nvPr/>
        </p:nvSpPr>
        <p:spPr>
          <a:xfrm>
            <a:off x="2433368" y="4294154"/>
            <a:ext cx="136141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gc:LooseJeans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9ECBB4-0511-9B08-E2EB-59572D655D16}"/>
              </a:ext>
            </a:extLst>
          </p:cNvPr>
          <p:cNvSpPr/>
          <p:nvPr/>
        </p:nvSpPr>
        <p:spPr>
          <a:xfrm>
            <a:off x="7138680" y="2122251"/>
            <a:ext cx="13562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gc:Electronics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F4EE97-E9B8-3643-D7C9-827CEBF37CF0}"/>
              </a:ext>
            </a:extLst>
          </p:cNvPr>
          <p:cNvSpPr/>
          <p:nvPr/>
        </p:nvSpPr>
        <p:spPr>
          <a:xfrm>
            <a:off x="8362727" y="3499269"/>
            <a:ext cx="145473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Smart Watches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F057E1-BDC8-7949-A384-47EA4BF871EB}"/>
              </a:ext>
            </a:extLst>
          </p:cNvPr>
          <p:cNvSpPr/>
          <p:nvPr/>
        </p:nvSpPr>
        <p:spPr>
          <a:xfrm>
            <a:off x="4199386" y="1976466"/>
            <a:ext cx="1463687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gc:Wearables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7DCC3E-9B2E-D5FE-3169-9B531892C656}"/>
              </a:ext>
            </a:extLst>
          </p:cNvPr>
          <p:cNvSpPr/>
          <p:nvPr/>
        </p:nvSpPr>
        <p:spPr>
          <a:xfrm>
            <a:off x="6070821" y="1197080"/>
            <a:ext cx="1200087" cy="31323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gc:Product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A84044-88EB-A957-3A1F-A4ECA9AC4768}"/>
              </a:ext>
            </a:extLst>
          </p:cNvPr>
          <p:cNvSpPr/>
          <p:nvPr/>
        </p:nvSpPr>
        <p:spPr>
          <a:xfrm>
            <a:off x="3237873" y="3032440"/>
            <a:ext cx="101760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795B1-7746-317B-0DFA-F549ECF89D9E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9090096" y="3830009"/>
            <a:ext cx="26435" cy="131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F8CB-0DE5-ED4D-8CEE-71EA920D2F1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H="1" flipV="1">
            <a:off x="7816818" y="2452991"/>
            <a:ext cx="1273278" cy="1046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EF9FA6-A4EC-F7ED-45A4-CBEC6BCD9F69}"/>
              </a:ext>
            </a:extLst>
          </p:cNvPr>
          <p:cNvSpPr/>
          <p:nvPr/>
        </p:nvSpPr>
        <p:spPr>
          <a:xfrm>
            <a:off x="5422029" y="5144387"/>
            <a:ext cx="120570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gc:Levis512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E51D3F-05F0-ED3E-C72F-E012470CC37A}"/>
              </a:ext>
            </a:extLst>
          </p:cNvPr>
          <p:cNvCxnSpPr>
            <a:cxnSpLocks/>
          </p:cNvCxnSpPr>
          <p:nvPr/>
        </p:nvCxnSpPr>
        <p:spPr>
          <a:xfrm>
            <a:off x="2379072" y="5475110"/>
            <a:ext cx="864854" cy="88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729F3B-11A8-4C11-5288-5CCC30AB7800}"/>
              </a:ext>
            </a:extLst>
          </p:cNvPr>
          <p:cNvCxnSpPr>
            <a:cxnSpLocks/>
            <a:stCxn id="26" idx="2"/>
            <a:endCxn id="205" idx="0"/>
          </p:cNvCxnSpPr>
          <p:nvPr/>
        </p:nvCxnSpPr>
        <p:spPr>
          <a:xfrm flipH="1">
            <a:off x="5264041" y="5475127"/>
            <a:ext cx="760840" cy="74859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05481C-8219-8F60-C82F-DDE80199000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379072" y="4624894"/>
            <a:ext cx="73500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A7DC59-8BD3-FD5F-0B48-3B60732243E2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flipV="1">
            <a:off x="3114075" y="3363180"/>
            <a:ext cx="632601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74A5A3-4C19-FBFD-707C-4BDEC4087C25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746676" y="2307206"/>
            <a:ext cx="1184554" cy="725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25D08-79F8-5264-C012-99D92087391E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4931230" y="1510312"/>
            <a:ext cx="1739635" cy="466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FCC36B-BBD9-0E5D-0A72-9F9E82F15DF2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6670865" y="1510312"/>
            <a:ext cx="1145953" cy="61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24862B-E165-3D3F-C29D-CC100CE2310B}"/>
              </a:ext>
            </a:extLst>
          </p:cNvPr>
          <p:cNvCxnSpPr>
            <a:cxnSpLocks/>
            <a:stCxn id="7" idx="2"/>
            <a:endCxn id="207" idx="0"/>
          </p:cNvCxnSpPr>
          <p:nvPr/>
        </p:nvCxnSpPr>
        <p:spPr>
          <a:xfrm flipH="1">
            <a:off x="8387850" y="5475127"/>
            <a:ext cx="728681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A7110C-CC6F-7603-5380-D285181F8256}"/>
              </a:ext>
            </a:extLst>
          </p:cNvPr>
          <p:cNvCxnSpPr>
            <a:cxnSpLocks/>
            <a:stCxn id="7" idx="2"/>
            <a:endCxn id="208" idx="0"/>
          </p:cNvCxnSpPr>
          <p:nvPr/>
        </p:nvCxnSpPr>
        <p:spPr>
          <a:xfrm>
            <a:off x="9116531" y="5475127"/>
            <a:ext cx="1000140" cy="921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E1A059-5FD5-6741-564E-63AC281FEF08}"/>
              </a:ext>
            </a:extLst>
          </p:cNvPr>
          <p:cNvCxnSpPr>
            <a:cxnSpLocks/>
            <a:stCxn id="26" idx="0"/>
            <a:endCxn id="53" idx="2"/>
          </p:cNvCxnSpPr>
          <p:nvPr/>
        </p:nvCxnSpPr>
        <p:spPr>
          <a:xfrm flipH="1" flipV="1">
            <a:off x="5380535" y="4624894"/>
            <a:ext cx="644346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DFA109-35B1-CFB7-7291-3182F2169709}"/>
              </a:ext>
            </a:extLst>
          </p:cNvPr>
          <p:cNvSpPr/>
          <p:nvPr/>
        </p:nvSpPr>
        <p:spPr>
          <a:xfrm>
            <a:off x="4782133" y="4294154"/>
            <a:ext cx="1196804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gc:SlimJeans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D849D4-28D4-F595-B52E-BFAD83FE2814}"/>
              </a:ext>
            </a:extLst>
          </p:cNvPr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3746676" y="3363180"/>
            <a:ext cx="1633859" cy="930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F35BE8-44BD-C19D-17D3-863266280339}"/>
              </a:ext>
            </a:extLst>
          </p:cNvPr>
          <p:cNvSpPr txBox="1"/>
          <p:nvPr/>
        </p:nvSpPr>
        <p:spPr>
          <a:xfrm rot="18537454">
            <a:off x="8071496" y="5769583"/>
            <a:ext cx="911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gc:series</a:t>
            </a:r>
            <a:endParaRPr lang="en-US" sz="1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34F689-815A-33BB-5EB4-7DFF5986281E}"/>
              </a:ext>
            </a:extLst>
          </p:cNvPr>
          <p:cNvSpPr txBox="1"/>
          <p:nvPr/>
        </p:nvSpPr>
        <p:spPr>
          <a:xfrm rot="2785032">
            <a:off x="2684417" y="5746453"/>
            <a:ext cx="83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gc:price</a:t>
            </a:r>
            <a:endParaRPr lang="en-US" sz="15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7C9B5E-C3C7-EB4C-38F1-B4F10BA84FA1}"/>
              </a:ext>
            </a:extLst>
          </p:cNvPr>
          <p:cNvSpPr/>
          <p:nvPr/>
        </p:nvSpPr>
        <p:spPr>
          <a:xfrm>
            <a:off x="3698570" y="5144387"/>
            <a:ext cx="100057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gc:JeansX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F9057D5-6BBB-760A-E018-D9D30C0801C1}"/>
              </a:ext>
            </a:extLst>
          </p:cNvPr>
          <p:cNvSpPr txBox="1"/>
          <p:nvPr/>
        </p:nvSpPr>
        <p:spPr>
          <a:xfrm rot="20824292">
            <a:off x="4854245" y="1507444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13FDEB-9FBD-3A6A-5007-3090D8FD0FB5}"/>
              </a:ext>
            </a:extLst>
          </p:cNvPr>
          <p:cNvSpPr txBox="1"/>
          <p:nvPr/>
        </p:nvSpPr>
        <p:spPr>
          <a:xfrm rot="19743867">
            <a:off x="3423035" y="2523839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93975D-92C8-7BFC-CF2E-148EF820FBC8}"/>
              </a:ext>
            </a:extLst>
          </p:cNvPr>
          <p:cNvSpPr txBox="1"/>
          <p:nvPr/>
        </p:nvSpPr>
        <p:spPr>
          <a:xfrm rot="18299800">
            <a:off x="2648059" y="3713216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AD4F36-0CE3-3C65-1945-6C7EACC15043}"/>
              </a:ext>
            </a:extLst>
          </p:cNvPr>
          <p:cNvSpPr txBox="1"/>
          <p:nvPr/>
        </p:nvSpPr>
        <p:spPr>
          <a:xfrm rot="1806824">
            <a:off x="4036056" y="3550954"/>
            <a:ext cx="12892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AAFE72E-02F2-C17B-AC53-7649E2EC0AD0}"/>
              </a:ext>
            </a:extLst>
          </p:cNvPr>
          <p:cNvSpPr txBox="1"/>
          <p:nvPr/>
        </p:nvSpPr>
        <p:spPr>
          <a:xfrm rot="1676023">
            <a:off x="6955152" y="1634706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D61B92-B6EC-4C75-1D55-909C57DF2CFD}"/>
              </a:ext>
            </a:extLst>
          </p:cNvPr>
          <p:cNvSpPr txBox="1"/>
          <p:nvPr/>
        </p:nvSpPr>
        <p:spPr>
          <a:xfrm rot="897812">
            <a:off x="6221040" y="252719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150270-5235-F9D2-0530-3705A1B729B3}"/>
              </a:ext>
            </a:extLst>
          </p:cNvPr>
          <p:cNvSpPr txBox="1"/>
          <p:nvPr/>
        </p:nvSpPr>
        <p:spPr>
          <a:xfrm rot="2453848">
            <a:off x="5540812" y="4724900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FAAFB3-9A2C-7D49-8B22-018DC9B2DCF7}"/>
              </a:ext>
            </a:extLst>
          </p:cNvPr>
          <p:cNvSpPr txBox="1"/>
          <p:nvPr/>
        </p:nvSpPr>
        <p:spPr>
          <a:xfrm rot="19429767">
            <a:off x="2072846" y="4724900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DB50876-323D-95D5-5D2C-5C42C37E6DA3}"/>
              </a:ext>
            </a:extLst>
          </p:cNvPr>
          <p:cNvSpPr txBox="1"/>
          <p:nvPr/>
        </p:nvSpPr>
        <p:spPr>
          <a:xfrm rot="16200000">
            <a:off x="8527279" y="4456236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1A13DB6-86C6-0A42-446D-10F1B0B6AA4C}"/>
              </a:ext>
            </a:extLst>
          </p:cNvPr>
          <p:cNvSpPr txBox="1"/>
          <p:nvPr/>
        </p:nvSpPr>
        <p:spPr>
          <a:xfrm rot="2583847">
            <a:off x="9275062" y="5673071"/>
            <a:ext cx="1013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gc:date</a:t>
            </a:r>
            <a:endParaRPr lang="en-US" sz="1500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B850713-A05F-46AE-EF3B-14B8643426E3}"/>
              </a:ext>
            </a:extLst>
          </p:cNvPr>
          <p:cNvCxnSpPr>
            <a:cxnSpLocks/>
            <a:stCxn id="26" idx="2"/>
            <a:endCxn id="198" idx="0"/>
          </p:cNvCxnSpPr>
          <p:nvPr/>
        </p:nvCxnSpPr>
        <p:spPr>
          <a:xfrm>
            <a:off x="6024881" y="5475127"/>
            <a:ext cx="1196775" cy="9211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482AC60-D91C-7A5A-AB2E-B791DCF98E8C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flipH="1" flipV="1">
            <a:off x="3114075" y="4624894"/>
            <a:ext cx="1084783" cy="519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CA314AA-FE11-500F-5C8A-F70CC874CEC2}"/>
              </a:ext>
            </a:extLst>
          </p:cNvPr>
          <p:cNvSpPr txBox="1"/>
          <p:nvPr/>
        </p:nvSpPr>
        <p:spPr>
          <a:xfrm rot="1450242">
            <a:off x="3431338" y="4641861"/>
            <a:ext cx="811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rdf:type</a:t>
            </a:r>
            <a:endParaRPr lang="en-US" sz="13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78DEED2-80F9-7FC2-96AE-7D680345D6A1}"/>
              </a:ext>
            </a:extLst>
          </p:cNvPr>
          <p:cNvSpPr txBox="1"/>
          <p:nvPr/>
        </p:nvSpPr>
        <p:spPr>
          <a:xfrm rot="16200000">
            <a:off x="3654606" y="5696667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gc:size</a:t>
            </a:r>
            <a:endParaRPr lang="en-US" sz="1500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CAD1ED9-6374-4C6D-6F75-708D6C5905CE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931230" y="2307206"/>
            <a:ext cx="4158866" cy="1192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7FB1F30-B622-13E4-4E59-2A26AB6FCE32}"/>
              </a:ext>
            </a:extLst>
          </p:cNvPr>
          <p:cNvSpPr txBox="1"/>
          <p:nvPr/>
        </p:nvSpPr>
        <p:spPr>
          <a:xfrm rot="2321528">
            <a:off x="7950068" y="2711317"/>
            <a:ext cx="13413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/>
              <a:t>rdfs:subClassOf</a:t>
            </a:r>
            <a:endParaRPr lang="en-US" sz="1300" dirty="0"/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D290DD6-20C8-D520-098E-28C3B1CB07F6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4198428" y="5475127"/>
            <a:ext cx="430" cy="814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71452FD1-846C-7E14-0DBA-F5390A11AF94}"/>
              </a:ext>
            </a:extLst>
          </p:cNvPr>
          <p:cNvSpPr txBox="1"/>
          <p:nvPr/>
        </p:nvSpPr>
        <p:spPr>
          <a:xfrm rot="19062507">
            <a:off x="5071787" y="5598903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gc:desc</a:t>
            </a:r>
            <a:endParaRPr lang="en-US" sz="15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CFDAD19-991B-98DA-8743-AFFC18B30F02}"/>
              </a:ext>
            </a:extLst>
          </p:cNvPr>
          <p:cNvSpPr txBox="1"/>
          <p:nvPr/>
        </p:nvSpPr>
        <p:spPr>
          <a:xfrm rot="2305933">
            <a:off x="6269879" y="5674294"/>
            <a:ext cx="107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gc:contains</a:t>
            </a:r>
            <a:endParaRPr lang="en-US" sz="1500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41FD522D-54F2-8B52-E9B6-F4DE07706738}"/>
              </a:ext>
            </a:extLst>
          </p:cNvPr>
          <p:cNvSpPr/>
          <p:nvPr/>
        </p:nvSpPr>
        <p:spPr>
          <a:xfrm>
            <a:off x="6678631" y="6396248"/>
            <a:ext cx="1086049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gc:denim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21D79EB6-BCCF-E8B8-077A-C3164E0B8D8D}"/>
              </a:ext>
            </a:extLst>
          </p:cNvPr>
          <p:cNvSpPr/>
          <p:nvPr/>
        </p:nvSpPr>
        <p:spPr>
          <a:xfrm>
            <a:off x="2942848" y="6396248"/>
            <a:ext cx="46422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E0A2323-47F8-E2FB-16E5-AF3CACCD4CBF}"/>
              </a:ext>
            </a:extLst>
          </p:cNvPr>
          <p:cNvSpPr/>
          <p:nvPr/>
        </p:nvSpPr>
        <p:spPr>
          <a:xfrm>
            <a:off x="3913973" y="6396248"/>
            <a:ext cx="590050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AFAE54FD-8B8A-29BF-3DAF-BCBE440F10D1}"/>
              </a:ext>
            </a:extLst>
          </p:cNvPr>
          <p:cNvSpPr/>
          <p:nvPr/>
        </p:nvSpPr>
        <p:spPr>
          <a:xfrm>
            <a:off x="4682372" y="6223722"/>
            <a:ext cx="1163337" cy="506312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36229EF-0DC3-E6F4-7723-21DD9B4974E1}"/>
              </a:ext>
            </a:extLst>
          </p:cNvPr>
          <p:cNvSpPr txBox="1"/>
          <p:nvPr/>
        </p:nvSpPr>
        <p:spPr>
          <a:xfrm>
            <a:off x="4611607" y="6188449"/>
            <a:ext cx="1292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“Levi’s classic slim fit jeans”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E69E9AB2-05B2-787A-FC44-CF727AC9E6F3}"/>
              </a:ext>
            </a:extLst>
          </p:cNvPr>
          <p:cNvSpPr/>
          <p:nvPr/>
        </p:nvSpPr>
        <p:spPr>
          <a:xfrm>
            <a:off x="8202192" y="6396248"/>
            <a:ext cx="371315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484D4F48-CC5D-07D9-44BC-425D30623B40}"/>
              </a:ext>
            </a:extLst>
          </p:cNvPr>
          <p:cNvSpPr/>
          <p:nvPr/>
        </p:nvSpPr>
        <p:spPr>
          <a:xfrm>
            <a:off x="9501384" y="6396248"/>
            <a:ext cx="1230573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chemeClr val="tx1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01/01/2024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3E5CA6-CE24-E3A0-5F11-EBD9EC62BDA0}"/>
              </a:ext>
            </a:extLst>
          </p:cNvPr>
          <p:cNvSpPr/>
          <p:nvPr/>
        </p:nvSpPr>
        <p:spPr>
          <a:xfrm>
            <a:off x="1767868" y="5144387"/>
            <a:ext cx="1222408" cy="330723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gc:Levis511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A7AC5F-327C-E267-76E3-A9C73F1FA93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596039" y="5475110"/>
            <a:ext cx="783033" cy="8834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31D6FB-1769-CB43-8F18-234F43818ACD}"/>
              </a:ext>
            </a:extLst>
          </p:cNvPr>
          <p:cNvSpPr txBox="1"/>
          <p:nvPr/>
        </p:nvSpPr>
        <p:spPr>
          <a:xfrm rot="18907548">
            <a:off x="1360758" y="5664399"/>
            <a:ext cx="830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gc:size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61A95-06D3-5A23-D59C-E126C1601B0E}"/>
              </a:ext>
            </a:extLst>
          </p:cNvPr>
          <p:cNvSpPr txBox="1"/>
          <p:nvPr/>
        </p:nvSpPr>
        <p:spPr>
          <a:xfrm rot="16200000">
            <a:off x="1851173" y="5828269"/>
            <a:ext cx="775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C00000"/>
                </a:solidFill>
              </a:rPr>
              <a:t>gc:size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3BB9C0-E434-2937-7F37-CD391EE18F24}"/>
              </a:ext>
            </a:extLst>
          </p:cNvPr>
          <p:cNvSpPr/>
          <p:nvPr/>
        </p:nvSpPr>
        <p:spPr>
          <a:xfrm>
            <a:off x="2111955" y="6396248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34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37D006-958E-9E05-D0DF-0286FC91FDF9}"/>
              </a:ext>
            </a:extLst>
          </p:cNvPr>
          <p:cNvSpPr/>
          <p:nvPr/>
        </p:nvSpPr>
        <p:spPr>
          <a:xfrm>
            <a:off x="1468645" y="6396248"/>
            <a:ext cx="483811" cy="330740"/>
          </a:xfrm>
          <a:prstGeom prst="roundRect">
            <a:avLst/>
          </a:prstGeom>
          <a:solidFill>
            <a:schemeClr val="lt1"/>
          </a:solidFill>
          <a:ln w="19050">
            <a:solidFill>
              <a:srgbClr val="C00000"/>
            </a:solidFill>
            <a:prstDash val="dash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32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A7EDBB-5972-03D6-A3D6-1493988E1FE8}"/>
              </a:ext>
            </a:extLst>
          </p:cNvPr>
          <p:cNvCxnSpPr>
            <a:cxnSpLocks/>
          </p:cNvCxnSpPr>
          <p:nvPr/>
        </p:nvCxnSpPr>
        <p:spPr>
          <a:xfrm>
            <a:off x="2379072" y="5475110"/>
            <a:ext cx="22307" cy="8834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5|8|6.3|7.6|0.5|73.2|8|8.2|2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2225">
          <a:solidFill>
            <a:schemeClr val="tx1"/>
          </a:solidFill>
          <a:prstDash val="solid"/>
          <a:tailEnd type="arrow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115988</TotalTime>
  <Words>2715</Words>
  <Application>Microsoft Macintosh PowerPoint</Application>
  <PresentationFormat>Widescreen</PresentationFormat>
  <Paragraphs>740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Semih Salihoglu</dc:creator>
  <cp:lastModifiedBy>Semih Salihoglu</cp:lastModifiedBy>
  <cp:revision>6409</cp:revision>
  <cp:lastPrinted>2019-09-19T01:25:44Z</cp:lastPrinted>
  <dcterms:created xsi:type="dcterms:W3CDTF">2017-03-06T20:01:57Z</dcterms:created>
  <dcterms:modified xsi:type="dcterms:W3CDTF">2024-07-08T20:34:30Z</dcterms:modified>
</cp:coreProperties>
</file>